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diagrams/layout3.xml" ContentType="application/vnd.openxmlformats-officedocument.drawingml.diagram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Default Extension="png" ContentType="image/png"/>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Default Extension="wdp" ContentType="image/vnd.ms-photo"/>
  <Override PartName="/ppt/diagrams/layout2.xml" ContentType="application/vnd.openxmlformats-officedocument.drawingml.diagramLayout+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Default Extension="mp4" ContentType="video/mp4"/>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3" r:id="rId26"/>
    <p:sldId id="284" r:id="rId27"/>
    <p:sldId id="285" r:id="rId28"/>
    <p:sldId id="287" r:id="rId29"/>
    <p:sldId id="288" r:id="rId30"/>
    <p:sldId id="289" r:id="rId31"/>
    <p:sldId id="290" r:id="rId32"/>
    <p:sldId id="291" r:id="rId33"/>
    <p:sldId id="292" r:id="rId34"/>
    <p:sldId id="293" r:id="rId35"/>
    <p:sldId id="286" r:id="rId36"/>
    <p:sldId id="294" r:id="rId37"/>
    <p:sldId id="295" r:id="rId38"/>
    <p:sldId id="296" r:id="rId39"/>
    <p:sldId id="297" r:id="rId40"/>
    <p:sldId id="298" r:id="rId41"/>
    <p:sldId id="299" r:id="rId42"/>
    <p:sldId id="301" r:id="rId43"/>
    <p:sldId id="302" r:id="rId44"/>
    <p:sldId id="303" r:id="rId45"/>
    <p:sldId id="304" r:id="rId46"/>
    <p:sldId id="305" r:id="rId47"/>
    <p:sldId id="306" r:id="rId48"/>
    <p:sldId id="307" r:id="rId49"/>
    <p:sldId id="300" r:id="rId50"/>
    <p:sldId id="308" r:id="rId51"/>
    <p:sldId id="309" r:id="rId52"/>
    <p:sldId id="310" r:id="rId53"/>
    <p:sldId id="311" r:id="rId54"/>
    <p:sldId id="312" r:id="rId55"/>
    <p:sldId id="313" r:id="rId56"/>
    <p:sldId id="315" r:id="rId57"/>
    <p:sldId id="316" r:id="rId58"/>
    <p:sldId id="317" r:id="rId59"/>
    <p:sldId id="318" r:id="rId60"/>
    <p:sldId id="319" r:id="rId61"/>
    <p:sldId id="320" r:id="rId62"/>
    <p:sldId id="321" r:id="rId63"/>
    <p:sldId id="314" r:id="rId64"/>
    <p:sldId id="322" r:id="rId65"/>
    <p:sldId id="323" r:id="rId66"/>
    <p:sldId id="324" r:id="rId67"/>
    <p:sldId id="325" r:id="rId68"/>
    <p:sldId id="326" r:id="rId69"/>
    <p:sldId id="327" r:id="rId70"/>
    <p:sldId id="328" r:id="rId71"/>
    <p:sldId id="264" r:id="rId72"/>
    <p:sldId id="329"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9BD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114" d="100"/>
          <a:sy n="114" d="100"/>
        </p:scale>
        <p:origin x="-47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637DE37-D2D1-4481-9622-8969A802DA86}" type="doc">
      <dgm:prSet loTypeId="urn:microsoft.com/office/officeart/2005/8/layout/vList2#1" loCatId="list" qsTypeId="urn:microsoft.com/office/officeart/2005/8/quickstyle/simple1#1" qsCatId="simple" csTypeId="urn:microsoft.com/office/officeart/2005/8/colors/colorful1#1" csCatId="colorful" phldr="1"/>
      <dgm:spPr/>
      <dgm:t>
        <a:bodyPr/>
        <a:lstStyle/>
        <a:p>
          <a:endParaRPr lang="zh-CN" altLang="en-US"/>
        </a:p>
      </dgm:t>
    </dgm:pt>
    <dgm:pt modelId="{B971C444-E790-4ECE-B62E-74B0CA902118}">
      <dgm:prSet phldrT="[文本]"/>
      <dgm:spPr/>
      <dgm:t>
        <a:bodyPr/>
        <a:lstStyle/>
        <a:p>
          <a:r>
            <a:rPr lang="zh-CN" altLang="en-US" b="1" dirty="0"/>
            <a:t>（</a:t>
          </a:r>
          <a:r>
            <a:rPr lang="en-US" altLang="zh-CN" b="1" dirty="0"/>
            <a:t>1</a:t>
          </a:r>
          <a:r>
            <a:rPr lang="zh-CN" altLang="en-US" b="1" dirty="0"/>
            <a:t>）什么是理想信念</a:t>
          </a:r>
        </a:p>
      </dgm:t>
    </dgm:pt>
    <dgm:pt modelId="{75D671A2-C299-4FDE-98F7-BEAB9D6B90B6}" type="parTrans" cxnId="{DBAAB0D8-B00A-4602-A9E8-CCD2F5A5B729}">
      <dgm:prSet/>
      <dgm:spPr/>
      <dgm:t>
        <a:bodyPr/>
        <a:lstStyle/>
        <a:p>
          <a:endParaRPr lang="zh-CN" altLang="en-US"/>
        </a:p>
      </dgm:t>
    </dgm:pt>
    <dgm:pt modelId="{DBD6D546-B620-44FF-910C-6127E557EDDB}" type="sibTrans" cxnId="{DBAAB0D8-B00A-4602-A9E8-CCD2F5A5B729}">
      <dgm:prSet/>
      <dgm:spPr/>
      <dgm:t>
        <a:bodyPr/>
        <a:lstStyle/>
        <a:p>
          <a:endParaRPr lang="zh-CN" altLang="en-US"/>
        </a:p>
      </dgm:t>
    </dgm:pt>
    <dgm:pt modelId="{D02EC5FA-8A43-49BE-9DB4-3EA564DFC5B9}">
      <dgm:prSet phldrT="[文本]"/>
      <dgm:spPr/>
      <dgm:t>
        <a:bodyPr/>
        <a:lstStyle/>
        <a:p>
          <a:r>
            <a:rPr lang="zh-CN" altLang="en-US" b="1" dirty="0"/>
            <a:t>（</a:t>
          </a:r>
          <a:r>
            <a:rPr lang="en-US" altLang="zh-CN" b="1" dirty="0"/>
            <a:t>2</a:t>
          </a:r>
          <a:r>
            <a:rPr lang="zh-CN" altLang="en-US" b="1" dirty="0"/>
            <a:t>）理想信念是精神之“钙”</a:t>
          </a:r>
        </a:p>
      </dgm:t>
    </dgm:pt>
    <dgm:pt modelId="{53DF61EB-E63A-438C-996A-1B376E932E31}" type="parTrans" cxnId="{25D5CFFB-DBF0-40A0-A051-A274142D34A1}">
      <dgm:prSet/>
      <dgm:spPr/>
      <dgm:t>
        <a:bodyPr/>
        <a:lstStyle/>
        <a:p>
          <a:endParaRPr lang="zh-CN" altLang="en-US"/>
        </a:p>
      </dgm:t>
    </dgm:pt>
    <dgm:pt modelId="{DD084F42-94E2-46DF-97F8-D296C10CECA7}" type="sibTrans" cxnId="{25D5CFFB-DBF0-40A0-A051-A274142D34A1}">
      <dgm:prSet/>
      <dgm:spPr/>
      <dgm:t>
        <a:bodyPr/>
        <a:lstStyle/>
        <a:p>
          <a:endParaRPr lang="zh-CN" altLang="en-US"/>
        </a:p>
      </dgm:t>
    </dgm:pt>
    <dgm:pt modelId="{D2EDB383-50AC-444C-A6B7-B3EB6B913ED1}" type="pres">
      <dgm:prSet presAssocID="{0637DE37-D2D1-4481-9622-8969A802DA86}" presName="linear" presStyleCnt="0">
        <dgm:presLayoutVars>
          <dgm:animLvl val="lvl"/>
          <dgm:resizeHandles val="exact"/>
        </dgm:presLayoutVars>
      </dgm:prSet>
      <dgm:spPr/>
      <dgm:t>
        <a:bodyPr/>
        <a:lstStyle/>
        <a:p>
          <a:endParaRPr lang="zh-CN" altLang="en-US"/>
        </a:p>
      </dgm:t>
    </dgm:pt>
    <dgm:pt modelId="{B8BC7EE1-365C-476F-831E-05527C18481E}" type="pres">
      <dgm:prSet presAssocID="{B971C444-E790-4ECE-B62E-74B0CA902118}" presName="parentText" presStyleLbl="node1" presStyleIdx="0" presStyleCnt="2" custLinFactNeighborY="-59861">
        <dgm:presLayoutVars>
          <dgm:chMax val="0"/>
          <dgm:bulletEnabled val="1"/>
        </dgm:presLayoutVars>
      </dgm:prSet>
      <dgm:spPr/>
      <dgm:t>
        <a:bodyPr/>
        <a:lstStyle/>
        <a:p>
          <a:endParaRPr lang="zh-CN" altLang="en-US"/>
        </a:p>
      </dgm:t>
    </dgm:pt>
    <dgm:pt modelId="{6820D003-986C-4834-94A9-C45835F80894}" type="pres">
      <dgm:prSet presAssocID="{DBD6D546-B620-44FF-910C-6127E557EDDB}" presName="spacer" presStyleCnt="0"/>
      <dgm:spPr/>
    </dgm:pt>
    <dgm:pt modelId="{7E70E999-0E50-44CA-A248-40F5679472CB}" type="pres">
      <dgm:prSet presAssocID="{D02EC5FA-8A43-49BE-9DB4-3EA564DFC5B9}" presName="parentText" presStyleLbl="node1" presStyleIdx="1" presStyleCnt="2" custLinFactY="134907" custLinFactNeighborX="38" custLinFactNeighborY="200000">
        <dgm:presLayoutVars>
          <dgm:chMax val="0"/>
          <dgm:bulletEnabled val="1"/>
        </dgm:presLayoutVars>
      </dgm:prSet>
      <dgm:spPr/>
      <dgm:t>
        <a:bodyPr/>
        <a:lstStyle/>
        <a:p>
          <a:endParaRPr lang="zh-CN" altLang="en-US"/>
        </a:p>
      </dgm:t>
    </dgm:pt>
  </dgm:ptLst>
  <dgm:cxnLst>
    <dgm:cxn modelId="{02A6496D-51D5-454E-8E3D-2AC969002F4F}" type="presOf" srcId="{B971C444-E790-4ECE-B62E-74B0CA902118}" destId="{B8BC7EE1-365C-476F-831E-05527C18481E}" srcOrd="0" destOrd="0" presId="urn:microsoft.com/office/officeart/2005/8/layout/vList2#1"/>
    <dgm:cxn modelId="{DBAAB0D8-B00A-4602-A9E8-CCD2F5A5B729}" srcId="{0637DE37-D2D1-4481-9622-8969A802DA86}" destId="{B971C444-E790-4ECE-B62E-74B0CA902118}" srcOrd="0" destOrd="0" parTransId="{75D671A2-C299-4FDE-98F7-BEAB9D6B90B6}" sibTransId="{DBD6D546-B620-44FF-910C-6127E557EDDB}"/>
    <dgm:cxn modelId="{25D5CFFB-DBF0-40A0-A051-A274142D34A1}" srcId="{0637DE37-D2D1-4481-9622-8969A802DA86}" destId="{D02EC5FA-8A43-49BE-9DB4-3EA564DFC5B9}" srcOrd="1" destOrd="0" parTransId="{53DF61EB-E63A-438C-996A-1B376E932E31}" sibTransId="{DD084F42-94E2-46DF-97F8-D296C10CECA7}"/>
    <dgm:cxn modelId="{28D95B1C-FB23-4B78-8F5F-1EE2BADB57E3}" type="presOf" srcId="{0637DE37-D2D1-4481-9622-8969A802DA86}" destId="{D2EDB383-50AC-444C-A6B7-B3EB6B913ED1}" srcOrd="0" destOrd="0" presId="urn:microsoft.com/office/officeart/2005/8/layout/vList2#1"/>
    <dgm:cxn modelId="{4AE8D7C5-74A0-47BB-84D3-846F72EDF02D}" type="presOf" srcId="{D02EC5FA-8A43-49BE-9DB4-3EA564DFC5B9}" destId="{7E70E999-0E50-44CA-A248-40F5679472CB}" srcOrd="0" destOrd="0" presId="urn:microsoft.com/office/officeart/2005/8/layout/vList2#1"/>
    <dgm:cxn modelId="{859E3614-3317-4877-9565-B32F0628EBB1}" type="presParOf" srcId="{D2EDB383-50AC-444C-A6B7-B3EB6B913ED1}" destId="{B8BC7EE1-365C-476F-831E-05527C18481E}" srcOrd="0" destOrd="0" presId="urn:microsoft.com/office/officeart/2005/8/layout/vList2#1"/>
    <dgm:cxn modelId="{CBAEAAF3-D96E-48FE-9EE2-CD53DA1AE6A5}" type="presParOf" srcId="{D2EDB383-50AC-444C-A6B7-B3EB6B913ED1}" destId="{6820D003-986C-4834-94A9-C45835F80894}" srcOrd="1" destOrd="0" presId="urn:microsoft.com/office/officeart/2005/8/layout/vList2#1"/>
    <dgm:cxn modelId="{225DF2DB-7430-4448-B2ED-3DD916E3601B}" type="presParOf" srcId="{D2EDB383-50AC-444C-A6B7-B3EB6B913ED1}" destId="{7E70E999-0E50-44CA-A248-40F5679472CB}" srcOrd="2" destOrd="0" presId="urn:microsoft.com/office/officeart/2005/8/layout/vList2#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37DE37-D2D1-4481-9622-8969A802DA86}" type="doc">
      <dgm:prSet loTypeId="urn:microsoft.com/office/officeart/2005/8/layout/vList2#2" loCatId="list" qsTypeId="urn:microsoft.com/office/officeart/2005/8/quickstyle/simple3#1" qsCatId="simple" csTypeId="urn:microsoft.com/office/officeart/2005/8/colors/colorful1#2" csCatId="colorful" phldr="1"/>
      <dgm:spPr/>
      <dgm:t>
        <a:bodyPr/>
        <a:lstStyle/>
        <a:p>
          <a:endParaRPr lang="zh-CN" altLang="en-US"/>
        </a:p>
      </dgm:t>
    </dgm:pt>
    <dgm:pt modelId="{B971C444-E790-4ECE-B62E-74B0CA902118}">
      <dgm:prSet phldrT="[文本]"/>
      <dgm:spPr/>
      <dgm:t>
        <a:bodyPr/>
        <a:lstStyle/>
        <a:p>
          <a:r>
            <a:rPr lang="zh-CN" altLang="en-US" b="1" dirty="0"/>
            <a:t>（</a:t>
          </a:r>
          <a:r>
            <a:rPr lang="en-US" altLang="zh-CN" b="1" dirty="0"/>
            <a:t>1</a:t>
          </a:r>
          <a:r>
            <a:rPr lang="zh-CN" altLang="en-US" b="1" dirty="0"/>
            <a:t>）增强对马克思主义、共产主义的信仰</a:t>
          </a:r>
        </a:p>
      </dgm:t>
    </dgm:pt>
    <dgm:pt modelId="{75D671A2-C299-4FDE-98F7-BEAB9D6B90B6}" type="parTrans" cxnId="{DBAAB0D8-B00A-4602-A9E8-CCD2F5A5B729}">
      <dgm:prSet/>
      <dgm:spPr/>
      <dgm:t>
        <a:bodyPr/>
        <a:lstStyle/>
        <a:p>
          <a:endParaRPr lang="zh-CN" altLang="en-US"/>
        </a:p>
      </dgm:t>
    </dgm:pt>
    <dgm:pt modelId="{DBD6D546-B620-44FF-910C-6127E557EDDB}" type="sibTrans" cxnId="{DBAAB0D8-B00A-4602-A9E8-CCD2F5A5B729}">
      <dgm:prSet/>
      <dgm:spPr/>
      <dgm:t>
        <a:bodyPr/>
        <a:lstStyle/>
        <a:p>
          <a:endParaRPr lang="zh-CN" altLang="en-US"/>
        </a:p>
      </dgm:t>
    </dgm:pt>
    <dgm:pt modelId="{D02EC5FA-8A43-49BE-9DB4-3EA564DFC5B9}">
      <dgm:prSet phldrT="[文本]"/>
      <dgm:spPr/>
      <dgm:t>
        <a:bodyPr/>
        <a:lstStyle/>
        <a:p>
          <a:r>
            <a:rPr lang="zh-CN" altLang="en-US" b="1" dirty="0"/>
            <a:t>（</a:t>
          </a:r>
          <a:r>
            <a:rPr lang="en-US" altLang="zh-CN" b="1" dirty="0"/>
            <a:t>2</a:t>
          </a:r>
          <a:r>
            <a:rPr lang="zh-CN" altLang="en-US" b="1" dirty="0"/>
            <a:t>）增强对中国特色社会主义的信念</a:t>
          </a:r>
        </a:p>
      </dgm:t>
    </dgm:pt>
    <dgm:pt modelId="{53DF61EB-E63A-438C-996A-1B376E932E31}" type="parTrans" cxnId="{25D5CFFB-DBF0-40A0-A051-A274142D34A1}">
      <dgm:prSet/>
      <dgm:spPr/>
      <dgm:t>
        <a:bodyPr/>
        <a:lstStyle/>
        <a:p>
          <a:endParaRPr lang="zh-CN" altLang="en-US"/>
        </a:p>
      </dgm:t>
    </dgm:pt>
    <dgm:pt modelId="{DD084F42-94E2-46DF-97F8-D296C10CECA7}" type="sibTrans" cxnId="{25D5CFFB-DBF0-40A0-A051-A274142D34A1}">
      <dgm:prSet/>
      <dgm:spPr/>
      <dgm:t>
        <a:bodyPr/>
        <a:lstStyle/>
        <a:p>
          <a:endParaRPr lang="zh-CN" altLang="en-US"/>
        </a:p>
      </dgm:t>
    </dgm:pt>
    <dgm:pt modelId="{D2EDB383-50AC-444C-A6B7-B3EB6B913ED1}" type="pres">
      <dgm:prSet presAssocID="{0637DE37-D2D1-4481-9622-8969A802DA86}" presName="linear" presStyleCnt="0">
        <dgm:presLayoutVars>
          <dgm:animLvl val="lvl"/>
          <dgm:resizeHandles val="exact"/>
        </dgm:presLayoutVars>
      </dgm:prSet>
      <dgm:spPr/>
      <dgm:t>
        <a:bodyPr/>
        <a:lstStyle/>
        <a:p>
          <a:endParaRPr lang="zh-CN" altLang="en-US"/>
        </a:p>
      </dgm:t>
    </dgm:pt>
    <dgm:pt modelId="{B8BC7EE1-365C-476F-831E-05527C18481E}" type="pres">
      <dgm:prSet presAssocID="{B971C444-E790-4ECE-B62E-74B0CA902118}" presName="parentText" presStyleLbl="node1" presStyleIdx="0" presStyleCnt="2" custLinFactNeighborY="-59861">
        <dgm:presLayoutVars>
          <dgm:chMax val="0"/>
          <dgm:bulletEnabled val="1"/>
        </dgm:presLayoutVars>
      </dgm:prSet>
      <dgm:spPr/>
      <dgm:t>
        <a:bodyPr/>
        <a:lstStyle/>
        <a:p>
          <a:endParaRPr lang="zh-CN" altLang="en-US"/>
        </a:p>
      </dgm:t>
    </dgm:pt>
    <dgm:pt modelId="{6820D003-986C-4834-94A9-C45835F80894}" type="pres">
      <dgm:prSet presAssocID="{DBD6D546-B620-44FF-910C-6127E557EDDB}" presName="spacer" presStyleCnt="0"/>
      <dgm:spPr/>
    </dgm:pt>
    <dgm:pt modelId="{7E70E999-0E50-44CA-A248-40F5679472CB}" type="pres">
      <dgm:prSet presAssocID="{D02EC5FA-8A43-49BE-9DB4-3EA564DFC5B9}" presName="parentText" presStyleLbl="node1" presStyleIdx="1" presStyleCnt="2" custLinFactY="134907" custLinFactNeighborX="38" custLinFactNeighborY="200000">
        <dgm:presLayoutVars>
          <dgm:chMax val="0"/>
          <dgm:bulletEnabled val="1"/>
        </dgm:presLayoutVars>
      </dgm:prSet>
      <dgm:spPr/>
      <dgm:t>
        <a:bodyPr/>
        <a:lstStyle/>
        <a:p>
          <a:endParaRPr lang="zh-CN" altLang="en-US"/>
        </a:p>
      </dgm:t>
    </dgm:pt>
  </dgm:ptLst>
  <dgm:cxnLst>
    <dgm:cxn modelId="{02A6496D-51D5-454E-8E3D-2AC969002F4F}" type="presOf" srcId="{B971C444-E790-4ECE-B62E-74B0CA902118}" destId="{B8BC7EE1-365C-476F-831E-05527C18481E}" srcOrd="0" destOrd="0" presId="urn:microsoft.com/office/officeart/2005/8/layout/vList2#2"/>
    <dgm:cxn modelId="{DBAAB0D8-B00A-4602-A9E8-CCD2F5A5B729}" srcId="{0637DE37-D2D1-4481-9622-8969A802DA86}" destId="{B971C444-E790-4ECE-B62E-74B0CA902118}" srcOrd="0" destOrd="0" parTransId="{75D671A2-C299-4FDE-98F7-BEAB9D6B90B6}" sibTransId="{DBD6D546-B620-44FF-910C-6127E557EDDB}"/>
    <dgm:cxn modelId="{25D5CFFB-DBF0-40A0-A051-A274142D34A1}" srcId="{0637DE37-D2D1-4481-9622-8969A802DA86}" destId="{D02EC5FA-8A43-49BE-9DB4-3EA564DFC5B9}" srcOrd="1" destOrd="0" parTransId="{53DF61EB-E63A-438C-996A-1B376E932E31}" sibTransId="{DD084F42-94E2-46DF-97F8-D296C10CECA7}"/>
    <dgm:cxn modelId="{28D95B1C-FB23-4B78-8F5F-1EE2BADB57E3}" type="presOf" srcId="{0637DE37-D2D1-4481-9622-8969A802DA86}" destId="{D2EDB383-50AC-444C-A6B7-B3EB6B913ED1}" srcOrd="0" destOrd="0" presId="urn:microsoft.com/office/officeart/2005/8/layout/vList2#2"/>
    <dgm:cxn modelId="{4AE8D7C5-74A0-47BB-84D3-846F72EDF02D}" type="presOf" srcId="{D02EC5FA-8A43-49BE-9DB4-3EA564DFC5B9}" destId="{7E70E999-0E50-44CA-A248-40F5679472CB}" srcOrd="0" destOrd="0" presId="urn:microsoft.com/office/officeart/2005/8/layout/vList2#2"/>
    <dgm:cxn modelId="{859E3614-3317-4877-9565-B32F0628EBB1}" type="presParOf" srcId="{D2EDB383-50AC-444C-A6B7-B3EB6B913ED1}" destId="{B8BC7EE1-365C-476F-831E-05527C18481E}" srcOrd="0" destOrd="0" presId="urn:microsoft.com/office/officeart/2005/8/layout/vList2#2"/>
    <dgm:cxn modelId="{CBAEAAF3-D96E-48FE-9EE2-CD53DA1AE6A5}" type="presParOf" srcId="{D2EDB383-50AC-444C-A6B7-B3EB6B913ED1}" destId="{6820D003-986C-4834-94A9-C45835F80894}" srcOrd="1" destOrd="0" presId="urn:microsoft.com/office/officeart/2005/8/layout/vList2#2"/>
    <dgm:cxn modelId="{225DF2DB-7430-4448-B2ED-3DD916E3601B}" type="presParOf" srcId="{D2EDB383-50AC-444C-A6B7-B3EB6B913ED1}" destId="{7E70E999-0E50-44CA-A248-40F5679472CB}" srcOrd="2" destOrd="0" presId="urn:microsoft.com/office/officeart/2005/8/layout/vList2#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37DE37-D2D1-4481-9622-8969A802DA86}" type="doc">
      <dgm:prSet loTypeId="urn:microsoft.com/office/officeart/2005/8/layout/vList2#3" loCatId="list" qsTypeId="urn:microsoft.com/office/officeart/2005/8/quickstyle/simple3#2" qsCatId="simple" csTypeId="urn:microsoft.com/office/officeart/2005/8/colors/colorful1#3" csCatId="colorful" phldr="1"/>
      <dgm:spPr/>
      <dgm:t>
        <a:bodyPr/>
        <a:lstStyle/>
        <a:p>
          <a:endParaRPr lang="zh-CN" altLang="en-US"/>
        </a:p>
      </dgm:t>
    </dgm:pt>
    <dgm:pt modelId="{B971C444-E790-4ECE-B62E-74B0CA902118}">
      <dgm:prSet phldrT="[文本]"/>
      <dgm:spPr/>
      <dgm:t>
        <a:bodyPr/>
        <a:lstStyle/>
        <a:p>
          <a:r>
            <a:rPr lang="zh-CN" altLang="en-US" b="1" dirty="0"/>
            <a:t>（</a:t>
          </a:r>
          <a:r>
            <a:rPr lang="en-US" altLang="zh-CN" b="1" dirty="0"/>
            <a:t>1</a:t>
          </a:r>
          <a:r>
            <a:rPr lang="zh-CN" altLang="en-US" b="1" dirty="0"/>
            <a:t>）科学把握理想与现实的辩证统一</a:t>
          </a:r>
        </a:p>
      </dgm:t>
    </dgm:pt>
    <dgm:pt modelId="{75D671A2-C299-4FDE-98F7-BEAB9D6B90B6}" type="parTrans" cxnId="{DBAAB0D8-B00A-4602-A9E8-CCD2F5A5B729}">
      <dgm:prSet/>
      <dgm:spPr/>
      <dgm:t>
        <a:bodyPr/>
        <a:lstStyle/>
        <a:p>
          <a:endParaRPr lang="zh-CN" altLang="en-US"/>
        </a:p>
      </dgm:t>
    </dgm:pt>
    <dgm:pt modelId="{DBD6D546-B620-44FF-910C-6127E557EDDB}" type="sibTrans" cxnId="{DBAAB0D8-B00A-4602-A9E8-CCD2F5A5B729}">
      <dgm:prSet/>
      <dgm:spPr/>
      <dgm:t>
        <a:bodyPr/>
        <a:lstStyle/>
        <a:p>
          <a:endParaRPr lang="zh-CN" altLang="en-US"/>
        </a:p>
      </dgm:t>
    </dgm:pt>
    <dgm:pt modelId="{D02EC5FA-8A43-49BE-9DB4-3EA564DFC5B9}">
      <dgm:prSet phldrT="[文本]"/>
      <dgm:spPr/>
      <dgm:t>
        <a:bodyPr/>
        <a:lstStyle/>
        <a:p>
          <a:r>
            <a:rPr lang="zh-CN" altLang="en-US" b="1" dirty="0"/>
            <a:t>（</a:t>
          </a:r>
          <a:r>
            <a:rPr lang="en-US" altLang="zh-CN" b="1" dirty="0"/>
            <a:t>2</a:t>
          </a:r>
          <a:r>
            <a:rPr lang="zh-CN" altLang="en-US" b="1" dirty="0"/>
            <a:t>）坚持个人理想与社会理想的有机结合</a:t>
          </a:r>
        </a:p>
      </dgm:t>
    </dgm:pt>
    <dgm:pt modelId="{53DF61EB-E63A-438C-996A-1B376E932E31}" type="parTrans" cxnId="{25D5CFFB-DBF0-40A0-A051-A274142D34A1}">
      <dgm:prSet/>
      <dgm:spPr/>
      <dgm:t>
        <a:bodyPr/>
        <a:lstStyle/>
        <a:p>
          <a:endParaRPr lang="zh-CN" altLang="en-US"/>
        </a:p>
      </dgm:t>
    </dgm:pt>
    <dgm:pt modelId="{DD084F42-94E2-46DF-97F8-D296C10CECA7}" type="sibTrans" cxnId="{25D5CFFB-DBF0-40A0-A051-A274142D34A1}">
      <dgm:prSet/>
      <dgm:spPr/>
      <dgm:t>
        <a:bodyPr/>
        <a:lstStyle/>
        <a:p>
          <a:endParaRPr lang="zh-CN" altLang="en-US"/>
        </a:p>
      </dgm:t>
    </dgm:pt>
    <dgm:pt modelId="{D2EDB383-50AC-444C-A6B7-B3EB6B913ED1}" type="pres">
      <dgm:prSet presAssocID="{0637DE37-D2D1-4481-9622-8969A802DA86}" presName="linear" presStyleCnt="0">
        <dgm:presLayoutVars>
          <dgm:animLvl val="lvl"/>
          <dgm:resizeHandles val="exact"/>
        </dgm:presLayoutVars>
      </dgm:prSet>
      <dgm:spPr/>
      <dgm:t>
        <a:bodyPr/>
        <a:lstStyle/>
        <a:p>
          <a:endParaRPr lang="zh-CN" altLang="en-US"/>
        </a:p>
      </dgm:t>
    </dgm:pt>
    <dgm:pt modelId="{B8BC7EE1-365C-476F-831E-05527C18481E}" type="pres">
      <dgm:prSet presAssocID="{B971C444-E790-4ECE-B62E-74B0CA902118}" presName="parentText" presStyleLbl="node1" presStyleIdx="0" presStyleCnt="2" custLinFactNeighborY="-59861">
        <dgm:presLayoutVars>
          <dgm:chMax val="0"/>
          <dgm:bulletEnabled val="1"/>
        </dgm:presLayoutVars>
      </dgm:prSet>
      <dgm:spPr/>
      <dgm:t>
        <a:bodyPr/>
        <a:lstStyle/>
        <a:p>
          <a:endParaRPr lang="zh-CN" altLang="en-US"/>
        </a:p>
      </dgm:t>
    </dgm:pt>
    <dgm:pt modelId="{6820D003-986C-4834-94A9-C45835F80894}" type="pres">
      <dgm:prSet presAssocID="{DBD6D546-B620-44FF-910C-6127E557EDDB}" presName="spacer" presStyleCnt="0"/>
      <dgm:spPr/>
    </dgm:pt>
    <dgm:pt modelId="{7E70E999-0E50-44CA-A248-40F5679472CB}" type="pres">
      <dgm:prSet presAssocID="{D02EC5FA-8A43-49BE-9DB4-3EA564DFC5B9}" presName="parentText" presStyleLbl="node1" presStyleIdx="1" presStyleCnt="2" custLinFactY="134907" custLinFactNeighborX="38" custLinFactNeighborY="200000">
        <dgm:presLayoutVars>
          <dgm:chMax val="0"/>
          <dgm:bulletEnabled val="1"/>
        </dgm:presLayoutVars>
      </dgm:prSet>
      <dgm:spPr/>
      <dgm:t>
        <a:bodyPr/>
        <a:lstStyle/>
        <a:p>
          <a:endParaRPr lang="zh-CN" altLang="en-US"/>
        </a:p>
      </dgm:t>
    </dgm:pt>
  </dgm:ptLst>
  <dgm:cxnLst>
    <dgm:cxn modelId="{02A6496D-51D5-454E-8E3D-2AC969002F4F}" type="presOf" srcId="{B971C444-E790-4ECE-B62E-74B0CA902118}" destId="{B8BC7EE1-365C-476F-831E-05527C18481E}" srcOrd="0" destOrd="0" presId="urn:microsoft.com/office/officeart/2005/8/layout/vList2#3"/>
    <dgm:cxn modelId="{DBAAB0D8-B00A-4602-A9E8-CCD2F5A5B729}" srcId="{0637DE37-D2D1-4481-9622-8969A802DA86}" destId="{B971C444-E790-4ECE-B62E-74B0CA902118}" srcOrd="0" destOrd="0" parTransId="{75D671A2-C299-4FDE-98F7-BEAB9D6B90B6}" sibTransId="{DBD6D546-B620-44FF-910C-6127E557EDDB}"/>
    <dgm:cxn modelId="{25D5CFFB-DBF0-40A0-A051-A274142D34A1}" srcId="{0637DE37-D2D1-4481-9622-8969A802DA86}" destId="{D02EC5FA-8A43-49BE-9DB4-3EA564DFC5B9}" srcOrd="1" destOrd="0" parTransId="{53DF61EB-E63A-438C-996A-1B376E932E31}" sibTransId="{DD084F42-94E2-46DF-97F8-D296C10CECA7}"/>
    <dgm:cxn modelId="{28D95B1C-FB23-4B78-8F5F-1EE2BADB57E3}" type="presOf" srcId="{0637DE37-D2D1-4481-9622-8969A802DA86}" destId="{D2EDB383-50AC-444C-A6B7-B3EB6B913ED1}" srcOrd="0" destOrd="0" presId="urn:microsoft.com/office/officeart/2005/8/layout/vList2#3"/>
    <dgm:cxn modelId="{4AE8D7C5-74A0-47BB-84D3-846F72EDF02D}" type="presOf" srcId="{D02EC5FA-8A43-49BE-9DB4-3EA564DFC5B9}" destId="{7E70E999-0E50-44CA-A248-40F5679472CB}" srcOrd="0" destOrd="0" presId="urn:microsoft.com/office/officeart/2005/8/layout/vList2#3"/>
    <dgm:cxn modelId="{859E3614-3317-4877-9565-B32F0628EBB1}" type="presParOf" srcId="{D2EDB383-50AC-444C-A6B7-B3EB6B913ED1}" destId="{B8BC7EE1-365C-476F-831E-05527C18481E}" srcOrd="0" destOrd="0" presId="urn:microsoft.com/office/officeart/2005/8/layout/vList2#3"/>
    <dgm:cxn modelId="{CBAEAAF3-D96E-48FE-9EE2-CD53DA1AE6A5}" type="presParOf" srcId="{D2EDB383-50AC-444C-A6B7-B3EB6B913ED1}" destId="{6820D003-986C-4834-94A9-C45835F80894}" srcOrd="1" destOrd="0" presId="urn:microsoft.com/office/officeart/2005/8/layout/vList2#3"/>
    <dgm:cxn modelId="{225DF2DB-7430-4448-B2ED-3DD916E3601B}" type="presParOf" srcId="{D2EDB383-50AC-444C-A6B7-B3EB6B913ED1}" destId="{7E70E999-0E50-44CA-A248-40F5679472CB}" srcOrd="2" destOrd="0" presId="urn:microsoft.com/office/officeart/2005/8/layout/vList2#3"/>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C7EE1-365C-476F-831E-05527C18481E}">
      <dsp:nvSpPr>
        <dsp:cNvPr id="0" name=""/>
        <dsp:cNvSpPr/>
      </dsp:nvSpPr>
      <dsp:spPr>
        <a:xfrm>
          <a:off x="0" y="0"/>
          <a:ext cx="7320497" cy="7897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b="1" kern="1200" dirty="0"/>
            <a:t>（</a:t>
          </a:r>
          <a:r>
            <a:rPr lang="en-US" altLang="zh-CN" sz="3000" b="1" kern="1200" dirty="0"/>
            <a:t>1</a:t>
          </a:r>
          <a:r>
            <a:rPr lang="zh-CN" altLang="en-US" sz="3000" b="1" kern="1200" dirty="0"/>
            <a:t>）什么是理想信念</a:t>
          </a:r>
        </a:p>
      </dsp:txBody>
      <dsp:txXfrm>
        <a:off x="38552" y="38552"/>
        <a:ext cx="7243393" cy="712646"/>
      </dsp:txXfrm>
    </dsp:sp>
    <dsp:sp modelId="{7E70E999-0E50-44CA-A248-40F5679472CB}">
      <dsp:nvSpPr>
        <dsp:cNvPr id="0" name=""/>
        <dsp:cNvSpPr/>
      </dsp:nvSpPr>
      <dsp:spPr>
        <a:xfrm>
          <a:off x="0" y="881083"/>
          <a:ext cx="7320497" cy="78975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zh-CN" altLang="en-US" sz="3000" b="1" kern="1200" dirty="0"/>
            <a:t>（</a:t>
          </a:r>
          <a:r>
            <a:rPr lang="en-US" altLang="zh-CN" sz="3000" b="1" kern="1200" dirty="0"/>
            <a:t>2</a:t>
          </a:r>
          <a:r>
            <a:rPr lang="zh-CN" altLang="en-US" sz="3000" b="1" kern="1200" dirty="0"/>
            <a:t>）理想信念是精神之“钙”</a:t>
          </a:r>
        </a:p>
      </dsp:txBody>
      <dsp:txXfrm>
        <a:off x="38552" y="919635"/>
        <a:ext cx="7243393" cy="7126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C7EE1-365C-476F-831E-05527C18481E}">
      <dsp:nvSpPr>
        <dsp:cNvPr id="0" name=""/>
        <dsp:cNvSpPr/>
      </dsp:nvSpPr>
      <dsp:spPr>
        <a:xfrm>
          <a:off x="0" y="0"/>
          <a:ext cx="7320497" cy="763425"/>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b="1" kern="1200" dirty="0"/>
            <a:t>（</a:t>
          </a:r>
          <a:r>
            <a:rPr lang="en-US" altLang="zh-CN" sz="2900" b="1" kern="1200" dirty="0"/>
            <a:t>1</a:t>
          </a:r>
          <a:r>
            <a:rPr lang="zh-CN" altLang="en-US" sz="2900" b="1" kern="1200" dirty="0"/>
            <a:t>）增强对马克思主义、共产主义的信仰</a:t>
          </a:r>
        </a:p>
      </dsp:txBody>
      <dsp:txXfrm>
        <a:off x="37267" y="37267"/>
        <a:ext cx="7245963" cy="688891"/>
      </dsp:txXfrm>
    </dsp:sp>
    <dsp:sp modelId="{7E70E999-0E50-44CA-A248-40F5679472CB}">
      <dsp:nvSpPr>
        <dsp:cNvPr id="0" name=""/>
        <dsp:cNvSpPr/>
      </dsp:nvSpPr>
      <dsp:spPr>
        <a:xfrm>
          <a:off x="0" y="907409"/>
          <a:ext cx="7320497" cy="763425"/>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b="1" kern="1200" dirty="0"/>
            <a:t>（</a:t>
          </a:r>
          <a:r>
            <a:rPr lang="en-US" altLang="zh-CN" sz="2900" b="1" kern="1200" dirty="0"/>
            <a:t>2</a:t>
          </a:r>
          <a:r>
            <a:rPr lang="zh-CN" altLang="en-US" sz="2900" b="1" kern="1200" dirty="0"/>
            <a:t>）增强对中国特色社会主义的信念</a:t>
          </a:r>
        </a:p>
      </dsp:txBody>
      <dsp:txXfrm>
        <a:off x="37267" y="944676"/>
        <a:ext cx="7245963" cy="68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BC7EE1-365C-476F-831E-05527C18481E}">
      <dsp:nvSpPr>
        <dsp:cNvPr id="0" name=""/>
        <dsp:cNvSpPr/>
      </dsp:nvSpPr>
      <dsp:spPr>
        <a:xfrm>
          <a:off x="0" y="0"/>
          <a:ext cx="7320497" cy="763425"/>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b="1" kern="1200" dirty="0"/>
            <a:t>（</a:t>
          </a:r>
          <a:r>
            <a:rPr lang="en-US" altLang="zh-CN" sz="2900" b="1" kern="1200" dirty="0"/>
            <a:t>1</a:t>
          </a:r>
          <a:r>
            <a:rPr lang="zh-CN" altLang="en-US" sz="2900" b="1" kern="1200" dirty="0"/>
            <a:t>）科学把握理想与现实的辩证统一</a:t>
          </a:r>
        </a:p>
      </dsp:txBody>
      <dsp:txXfrm>
        <a:off x="37267" y="37267"/>
        <a:ext cx="7245963" cy="688891"/>
      </dsp:txXfrm>
    </dsp:sp>
    <dsp:sp modelId="{7E70E999-0E50-44CA-A248-40F5679472CB}">
      <dsp:nvSpPr>
        <dsp:cNvPr id="0" name=""/>
        <dsp:cNvSpPr/>
      </dsp:nvSpPr>
      <dsp:spPr>
        <a:xfrm>
          <a:off x="0" y="907409"/>
          <a:ext cx="7320497" cy="763425"/>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zh-CN" altLang="en-US" sz="2900" b="1" kern="1200" dirty="0"/>
            <a:t>（</a:t>
          </a:r>
          <a:r>
            <a:rPr lang="en-US" altLang="zh-CN" sz="2900" b="1" kern="1200" dirty="0"/>
            <a:t>2</a:t>
          </a:r>
          <a:r>
            <a:rPr lang="zh-CN" altLang="en-US" sz="2900" b="1" kern="1200" dirty="0"/>
            <a:t>）坚持个人理想与社会理想的有机结合</a:t>
          </a:r>
        </a:p>
      </dsp:txBody>
      <dsp:txXfrm>
        <a:off x="37267" y="944676"/>
        <a:ext cx="7245963" cy="688891"/>
      </dsp:txXfrm>
    </dsp:sp>
  </dsp:spTree>
</dsp:drawing>
</file>

<file path=ppt/diagrams/layout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3">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F3A31B-5831-46CD-8479-160686FA5FD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E6419D48-FFCD-48B2-B447-04E5B841F2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2DB2B916-6158-44FE-820A-25C4B57EC6A4}"/>
              </a:ext>
            </a:extLst>
          </p:cNvPr>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2022/9/25</a:t>
            </a:fld>
            <a:endParaRPr lang="zh-CN" altLang="en-US"/>
          </a:p>
        </p:txBody>
      </p:sp>
      <p:sp>
        <p:nvSpPr>
          <p:cNvPr id="5" name="页脚占位符 4">
            <a:extLst>
              <a:ext uri="{FF2B5EF4-FFF2-40B4-BE49-F238E27FC236}">
                <a16:creationId xmlns:a16="http://schemas.microsoft.com/office/drawing/2014/main" xmlns="" id="{FF012D3B-2823-4AFE-BDE9-CA951E2B2E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BC0E1CA5-7A4B-4422-8564-4D8869587E60}"/>
              </a:ext>
            </a:extLst>
          </p:cNvPr>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extLst>
      <p:ext uri="{BB962C8B-B14F-4D97-AF65-F5344CB8AC3E}">
        <p14:creationId xmlns:p14="http://schemas.microsoft.com/office/powerpoint/2010/main" xmlns="" val="36050700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8FF4A72A-0A92-4EA6-8B6C-161F815CE14C}"/>
              </a:ext>
            </a:extLst>
          </p:cNvPr>
          <p:cNvPicPr>
            <a:picLocks noChangeAspect="1"/>
          </p:cNvPicPr>
          <p:nvPr userDrawn="1"/>
        </p:nvPicPr>
        <p:blipFill>
          <a:blip r:embed="rId3"/>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a:extLst>
              <a:ext uri="{FF2B5EF4-FFF2-40B4-BE49-F238E27FC236}">
                <a16:creationId xmlns:a16="http://schemas.microsoft.com/office/drawing/2014/main" xmlns="" id="{93746575-872A-4246-8DB2-557B5AE34E8C}"/>
              </a:ext>
            </a:extLst>
          </p:cNvPr>
          <p:cNvPicPr>
            <a:picLocks noChangeAspect="1" noChangeArrowheads="1"/>
          </p:cNvPicPr>
          <p:nvPr userDrawn="1"/>
        </p:nvPicPr>
        <p:blipFill rotWithShape="1">
          <a:blip r:embed="rId4"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xmlns="" val="0"/>
              </a:ext>
            </a:extLst>
          </a:blip>
          <a:srcRect l="12000" t="59604" r="13077" b="7828"/>
          <a:stretch/>
        </p:blipFill>
        <p:spPr bwMode="auto">
          <a:xfrm>
            <a:off x="10201275" y="243695"/>
            <a:ext cx="1390650" cy="4454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97680029"/>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jpe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63.png"/><Relationship Id="rId4" Type="http://schemas.microsoft.com/office/2007/relationships/media" Target="../media/media1.mp4"/></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88.jpeg"/><Relationship Id="rId4" Type="http://schemas.microsoft.com/office/2007/relationships/media" Target="../media/media2.mp4"/></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2F11323B-7769-4083-ADD6-F2174471A6BD}"/>
              </a:ext>
            </a:extLst>
          </p:cNvPr>
          <p:cNvSpPr txBox="1">
            <a:spLocks noChangeArrowheads="1"/>
          </p:cNvSpPr>
          <p:nvPr/>
        </p:nvSpPr>
        <p:spPr bwMode="auto">
          <a:xfrm>
            <a:off x="1741713" y="1434369"/>
            <a:ext cx="8367713"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等线" panose="02010600030101010101" pitchFamily="2" charset="-122"/>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pitchFamily="2" charset="-122"/>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pitchFamily="2" charset="-122"/>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pitchFamily="2" charset="-122"/>
                <a:ea typeface="等线" panose="02010600030101010101" pitchFamily="2" charset="-122"/>
              </a:defRPr>
            </a:lvl9pPr>
          </a:lstStyle>
          <a:p>
            <a:pPr eaLnBrk="1" hangingPunct="1">
              <a:lnSpc>
                <a:spcPct val="100000"/>
              </a:lnSpc>
              <a:spcBef>
                <a:spcPct val="50000"/>
              </a:spcBef>
              <a:buFont typeface="Arial" panose="020B0604020202020204" pitchFamily="34" charset="0"/>
              <a:buNone/>
            </a:pPr>
            <a:r>
              <a:rPr lang="zh-CN" altLang="en-US" sz="4800" b="1" dirty="0">
                <a:solidFill>
                  <a:schemeClr val="bg2">
                    <a:lumMod val="10000"/>
                  </a:schemeClr>
                </a:solidFill>
                <a:latin typeface="Arial" panose="020B0604020202020204" pitchFamily="34" charset="0"/>
                <a:ea typeface="楷体_GB2312" pitchFamily="1" charset="-122"/>
              </a:rPr>
              <a:t>     </a:t>
            </a:r>
            <a:r>
              <a:rPr lang="zh-CN" altLang="en-US" sz="5400" b="1" dirty="0">
                <a:solidFill>
                  <a:schemeClr val="bg2">
                    <a:lumMod val="10000"/>
                  </a:schemeClr>
                </a:solidFill>
                <a:latin typeface="隶书" panose="02010509060101010101" pitchFamily="49" charset="-122"/>
                <a:ea typeface="隶书" panose="02010509060101010101" pitchFamily="49" charset="-122"/>
              </a:rPr>
              <a:t>第四讲  坚定理想信念</a:t>
            </a:r>
            <a:endParaRPr lang="en-US" altLang="zh-CN" sz="5400" b="1" dirty="0">
              <a:solidFill>
                <a:schemeClr val="bg2">
                  <a:lumMod val="10000"/>
                </a:schemeClr>
              </a:solidFill>
              <a:latin typeface="隶书" panose="02010509060101010101" pitchFamily="49" charset="-122"/>
              <a:ea typeface="隶书" panose="02010509060101010101" pitchFamily="49" charset="-122"/>
            </a:endParaRPr>
          </a:p>
        </p:txBody>
      </p:sp>
      <p:pic>
        <p:nvPicPr>
          <p:cNvPr id="3" name="图片 2">
            <a:extLst>
              <a:ext uri="{FF2B5EF4-FFF2-40B4-BE49-F238E27FC236}">
                <a16:creationId xmlns:a16="http://schemas.microsoft.com/office/drawing/2014/main" xmlns="" id="{D85B8E6A-D51F-4EA6-A6D1-AC515B7C6F22}"/>
              </a:ext>
            </a:extLst>
          </p:cNvPr>
          <p:cNvPicPr>
            <a:picLocks noChangeAspect="1"/>
          </p:cNvPicPr>
          <p:nvPr/>
        </p:nvPicPr>
        <p:blipFill>
          <a:blip r:embed="rId2"/>
          <a:stretch>
            <a:fillRect/>
          </a:stretch>
        </p:blipFill>
        <p:spPr>
          <a:xfrm>
            <a:off x="2656250" y="2793580"/>
            <a:ext cx="6931753" cy="2969009"/>
          </a:xfrm>
          <a:prstGeom prst="rect">
            <a:avLst/>
          </a:prstGeom>
        </p:spPr>
      </p:pic>
    </p:spTree>
    <p:extLst>
      <p:ext uri="{BB962C8B-B14F-4D97-AF65-F5344CB8AC3E}">
        <p14:creationId xmlns:p14="http://schemas.microsoft.com/office/powerpoint/2010/main" xmlns="" val="1229850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CB7EDD79-99EC-447A-8C74-BC85F7A1D910}"/>
              </a:ext>
            </a:extLst>
          </p:cNvPr>
          <p:cNvPicPr>
            <a:picLocks noChangeAspect="1"/>
          </p:cNvPicPr>
          <p:nvPr/>
        </p:nvPicPr>
        <p:blipFill>
          <a:blip r:embed="rId2"/>
          <a:stretch>
            <a:fillRect/>
          </a:stretch>
        </p:blipFill>
        <p:spPr>
          <a:xfrm>
            <a:off x="1005428" y="2453141"/>
            <a:ext cx="6858594" cy="3273836"/>
          </a:xfrm>
          <a:prstGeom prst="rect">
            <a:avLst/>
          </a:prstGeom>
        </p:spPr>
      </p:pic>
      <p:sp>
        <p:nvSpPr>
          <p:cNvPr id="3" name="Rectangle 8">
            <a:extLst>
              <a:ext uri="{FF2B5EF4-FFF2-40B4-BE49-F238E27FC236}">
                <a16:creationId xmlns:a16="http://schemas.microsoft.com/office/drawing/2014/main" xmlns="" id="{67CE7C98-F950-48D6-9324-26FF7D1A200A}"/>
              </a:ext>
            </a:extLst>
          </p:cNvPr>
          <p:cNvSpPr txBox="1">
            <a:spLocks noChangeArrowheads="1"/>
          </p:cNvSpPr>
          <p:nvPr/>
        </p:nvSpPr>
        <p:spPr>
          <a:xfrm>
            <a:off x="1371599" y="3000221"/>
            <a:ext cx="5726121" cy="28062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zh-CN" altLang="en-US" sz="2400" b="1" dirty="0">
                <a:solidFill>
                  <a:srgbClr val="000000"/>
                </a:solidFill>
                <a:latin typeface="楷体_GB2312" pitchFamily="1" charset="-122"/>
                <a:ea typeface="楷体_GB2312" pitchFamily="1" charset="-122"/>
              </a:rPr>
              <a:t>从主体上：个人理想、社会理想</a:t>
            </a:r>
          </a:p>
          <a:p>
            <a:pPr>
              <a:lnSpc>
                <a:spcPct val="80000"/>
              </a:lnSpc>
            </a:pPr>
            <a:r>
              <a:rPr lang="zh-CN" altLang="en-US" sz="2400" b="1" dirty="0">
                <a:solidFill>
                  <a:srgbClr val="000000"/>
                </a:solidFill>
                <a:latin typeface="楷体_GB2312" pitchFamily="1" charset="-122"/>
                <a:ea typeface="楷体_GB2312" pitchFamily="1" charset="-122"/>
              </a:rPr>
              <a:t>从性质上：科学理想、非科学理想</a:t>
            </a:r>
          </a:p>
          <a:p>
            <a:pPr>
              <a:lnSpc>
                <a:spcPct val="80000"/>
              </a:lnSpc>
            </a:pPr>
            <a:r>
              <a:rPr lang="zh-CN" altLang="en-US" sz="2400" b="1" dirty="0">
                <a:solidFill>
                  <a:srgbClr val="000000"/>
                </a:solidFill>
                <a:latin typeface="楷体_GB2312" pitchFamily="1" charset="-122"/>
                <a:ea typeface="楷体_GB2312" pitchFamily="1" charset="-122"/>
              </a:rPr>
              <a:t>从时序上：近期理想、长远理想</a:t>
            </a:r>
          </a:p>
          <a:p>
            <a:pPr>
              <a:lnSpc>
                <a:spcPct val="80000"/>
              </a:lnSpc>
            </a:pPr>
            <a:r>
              <a:rPr lang="zh-CN" altLang="en-US" sz="2400" b="1" dirty="0">
                <a:solidFill>
                  <a:srgbClr val="000000"/>
                </a:solidFill>
                <a:latin typeface="楷体_GB2312" pitchFamily="1" charset="-122"/>
                <a:ea typeface="楷体_GB2312" pitchFamily="1" charset="-122"/>
              </a:rPr>
              <a:t>从内容上：社会政治理想、道德理想、 </a:t>
            </a:r>
          </a:p>
          <a:p>
            <a:pPr>
              <a:lnSpc>
                <a:spcPct val="80000"/>
              </a:lnSpc>
              <a:buFontTx/>
              <a:buNone/>
            </a:pPr>
            <a:r>
              <a:rPr lang="zh-CN" altLang="en-US" sz="2400" b="1" dirty="0">
                <a:solidFill>
                  <a:srgbClr val="000000"/>
                </a:solidFill>
                <a:latin typeface="楷体_GB2312" pitchFamily="1" charset="-122"/>
                <a:ea typeface="楷体_GB2312" pitchFamily="1" charset="-122"/>
              </a:rPr>
              <a:t>            职业理想、生活理想 </a:t>
            </a:r>
          </a:p>
        </p:txBody>
      </p:sp>
      <p:sp>
        <p:nvSpPr>
          <p:cNvPr id="4" name="Text Box 3">
            <a:extLst>
              <a:ext uri="{FF2B5EF4-FFF2-40B4-BE49-F238E27FC236}">
                <a16:creationId xmlns:a16="http://schemas.microsoft.com/office/drawing/2014/main" xmlns="" id="{7B04C9A3-FA95-473F-A642-F57C55981EC4}"/>
              </a:ext>
            </a:extLst>
          </p:cNvPr>
          <p:cNvSpPr txBox="1">
            <a:spLocks noChangeArrowheads="1"/>
          </p:cNvSpPr>
          <p:nvPr/>
        </p:nvSpPr>
        <p:spPr bwMode="auto">
          <a:xfrm>
            <a:off x="1104282" y="1288810"/>
            <a:ext cx="4343400" cy="641350"/>
          </a:xfrm>
          <a:prstGeom prst="rect">
            <a:avLst/>
          </a:prstGeom>
          <a:solidFill>
            <a:srgbClr val="CC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eaLnBrk="0" hangingPunct="0"/>
            <a:r>
              <a:rPr lang="en-US" altLang="zh-CN" sz="3600" b="1" dirty="0">
                <a:solidFill>
                  <a:schemeClr val="tx2"/>
                </a:solidFill>
                <a:latin typeface="黑体" panose="02010609060101010101" pitchFamily="49" charset="-122"/>
              </a:rPr>
              <a:t>    </a:t>
            </a:r>
            <a:r>
              <a:rPr lang="zh-CN" altLang="en-US" sz="3600" b="1" dirty="0">
                <a:solidFill>
                  <a:schemeClr val="tx2"/>
                </a:solidFill>
                <a:latin typeface="黑体" panose="02010609060101010101" pitchFamily="49" charset="-122"/>
              </a:rPr>
              <a:t>理想的类型</a:t>
            </a:r>
          </a:p>
        </p:txBody>
      </p:sp>
    </p:spTree>
    <p:extLst>
      <p:ext uri="{BB962C8B-B14F-4D97-AF65-F5344CB8AC3E}">
        <p14:creationId xmlns:p14="http://schemas.microsoft.com/office/powerpoint/2010/main" xmlns="" val="940696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23CC8496-4952-44FC-A264-F4F0E40D8730}"/>
              </a:ext>
            </a:extLst>
          </p:cNvPr>
          <p:cNvPicPr>
            <a:picLocks noChangeAspect="1"/>
          </p:cNvPicPr>
          <p:nvPr/>
        </p:nvPicPr>
        <p:blipFill>
          <a:blip r:embed="rId2"/>
          <a:stretch>
            <a:fillRect/>
          </a:stretch>
        </p:blipFill>
        <p:spPr>
          <a:xfrm>
            <a:off x="4277591" y="1701086"/>
            <a:ext cx="1390008" cy="579170"/>
          </a:xfrm>
          <a:prstGeom prst="rect">
            <a:avLst/>
          </a:prstGeom>
        </p:spPr>
      </p:pic>
      <p:pic>
        <p:nvPicPr>
          <p:cNvPr id="3" name="图片 2">
            <a:extLst>
              <a:ext uri="{FF2B5EF4-FFF2-40B4-BE49-F238E27FC236}">
                <a16:creationId xmlns:a16="http://schemas.microsoft.com/office/drawing/2014/main" xmlns="" id="{0128B634-A45C-48D1-A53F-5D173A73EB57}"/>
              </a:ext>
            </a:extLst>
          </p:cNvPr>
          <p:cNvPicPr>
            <a:picLocks noChangeAspect="1"/>
          </p:cNvPicPr>
          <p:nvPr/>
        </p:nvPicPr>
        <p:blipFill>
          <a:blip r:embed="rId3"/>
          <a:stretch>
            <a:fillRect/>
          </a:stretch>
        </p:blipFill>
        <p:spPr>
          <a:xfrm>
            <a:off x="5515850" y="2075580"/>
            <a:ext cx="4790744" cy="3892096"/>
          </a:xfrm>
          <a:prstGeom prst="rect">
            <a:avLst/>
          </a:prstGeom>
        </p:spPr>
      </p:pic>
      <p:grpSp>
        <p:nvGrpSpPr>
          <p:cNvPr id="4" name="组合 20489">
            <a:extLst>
              <a:ext uri="{FF2B5EF4-FFF2-40B4-BE49-F238E27FC236}">
                <a16:creationId xmlns:a16="http://schemas.microsoft.com/office/drawing/2014/main" xmlns="" id="{370FC0EB-0FA6-4416-B497-A6DBE1D53026}"/>
              </a:ext>
            </a:extLst>
          </p:cNvPr>
          <p:cNvGrpSpPr/>
          <p:nvPr/>
        </p:nvGrpSpPr>
        <p:grpSpPr bwMode="auto">
          <a:xfrm>
            <a:off x="954175" y="1566087"/>
            <a:ext cx="2973388" cy="2227263"/>
            <a:chOff x="0" y="0"/>
            <a:chExt cx="1889" cy="1009"/>
          </a:xfrm>
        </p:grpSpPr>
        <p:grpSp>
          <p:nvGrpSpPr>
            <p:cNvPr id="5" name="组合 20490">
              <a:extLst>
                <a:ext uri="{FF2B5EF4-FFF2-40B4-BE49-F238E27FC236}">
                  <a16:creationId xmlns:a16="http://schemas.microsoft.com/office/drawing/2014/main" xmlns="" id="{D0B7ED37-7FB7-43F2-89A8-8F29DAD05A24}"/>
                </a:ext>
              </a:extLst>
            </p:cNvPr>
            <p:cNvGrpSpPr/>
            <p:nvPr/>
          </p:nvGrpSpPr>
          <p:grpSpPr bwMode="auto">
            <a:xfrm>
              <a:off x="0" y="0"/>
              <a:ext cx="1889" cy="1009"/>
              <a:chOff x="0" y="0"/>
              <a:chExt cx="1889" cy="1009"/>
            </a:xfrm>
          </p:grpSpPr>
          <p:grpSp>
            <p:nvGrpSpPr>
              <p:cNvPr id="7" name="组合 20491">
                <a:extLst>
                  <a:ext uri="{FF2B5EF4-FFF2-40B4-BE49-F238E27FC236}">
                    <a16:creationId xmlns:a16="http://schemas.microsoft.com/office/drawing/2014/main" xmlns="" id="{4D8DFB91-BF40-48B1-BEDB-418183A4CA85}"/>
                  </a:ext>
                </a:extLst>
              </p:cNvPr>
              <p:cNvGrpSpPr/>
              <p:nvPr/>
            </p:nvGrpSpPr>
            <p:grpSpPr bwMode="auto">
              <a:xfrm>
                <a:off x="0" y="90"/>
                <a:ext cx="1889" cy="919"/>
                <a:chOff x="0" y="0"/>
                <a:chExt cx="1926" cy="937"/>
              </a:xfrm>
            </p:grpSpPr>
            <p:sp>
              <p:nvSpPr>
                <p:cNvPr id="12" name="Oval 14">
                  <a:extLst>
                    <a:ext uri="{FF2B5EF4-FFF2-40B4-BE49-F238E27FC236}">
                      <a16:creationId xmlns:a16="http://schemas.microsoft.com/office/drawing/2014/main" xmlns="" id="{80076A6D-ABD3-4970-9353-B70772BDCC7E}"/>
                    </a:ext>
                  </a:extLst>
                </p:cNvPr>
                <p:cNvSpPr>
                  <a:spLocks noChangeArrowheads="1"/>
                </p:cNvSpPr>
                <p:nvPr/>
              </p:nvSpPr>
              <p:spPr bwMode="auto">
                <a:xfrm>
                  <a:off x="21" y="30"/>
                  <a:ext cx="1905" cy="907"/>
                </a:xfrm>
                <a:prstGeom prst="ellipse">
                  <a:avLst/>
                </a:prstGeom>
                <a:gradFill rotWithShape="1">
                  <a:gsLst>
                    <a:gs pos="0">
                      <a:schemeClr val="hlink"/>
                    </a:gs>
                    <a:gs pos="100000">
                      <a:srgbClr val="004A4A"/>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endParaRPr lang="zh-CN" altLang="en-US" sz="2400"/>
                </a:p>
              </p:txBody>
            </p:sp>
            <p:sp>
              <p:nvSpPr>
                <p:cNvPr id="13" name="Oval 15">
                  <a:extLst>
                    <a:ext uri="{FF2B5EF4-FFF2-40B4-BE49-F238E27FC236}">
                      <a16:creationId xmlns:a16="http://schemas.microsoft.com/office/drawing/2014/main" xmlns="" id="{105785E7-51D1-47B0-BAA7-52A187214EBE}"/>
                    </a:ext>
                  </a:extLst>
                </p:cNvPr>
                <p:cNvSpPr>
                  <a:spLocks noChangeArrowheads="1"/>
                </p:cNvSpPr>
                <p:nvPr/>
              </p:nvSpPr>
              <p:spPr bwMode="auto">
                <a:xfrm>
                  <a:off x="0" y="0"/>
                  <a:ext cx="1905" cy="907"/>
                </a:xfrm>
                <a:prstGeom prst="ellipse">
                  <a:avLst/>
                </a:prstGeom>
                <a:gradFill rotWithShape="1">
                  <a:gsLst>
                    <a:gs pos="0">
                      <a:srgbClr val="8ED2D2"/>
                    </a:gs>
                    <a:gs pos="100000">
                      <a:schemeClr val="hlink"/>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endParaRPr lang="zh-CN" altLang="en-US" sz="2400"/>
                </a:p>
              </p:txBody>
            </p:sp>
          </p:grpSp>
          <p:sp>
            <p:nvSpPr>
              <p:cNvPr id="8" name="Oval 16">
                <a:extLst>
                  <a:ext uri="{FF2B5EF4-FFF2-40B4-BE49-F238E27FC236}">
                    <a16:creationId xmlns:a16="http://schemas.microsoft.com/office/drawing/2014/main" xmlns="" id="{C547E80F-2682-4A2B-B7A7-E97A7868DB98}"/>
                  </a:ext>
                </a:extLst>
              </p:cNvPr>
              <p:cNvSpPr>
                <a:spLocks noChangeArrowheads="1"/>
              </p:cNvSpPr>
              <p:nvPr/>
            </p:nvSpPr>
            <p:spPr bwMode="auto">
              <a:xfrm>
                <a:off x="89" y="0"/>
                <a:ext cx="1691" cy="845"/>
              </a:xfrm>
              <a:prstGeom prst="ellipse">
                <a:avLst/>
              </a:prstGeom>
              <a:gradFill rotWithShape="1">
                <a:gsLst>
                  <a:gs pos="0">
                    <a:srgbClr val="576869"/>
                  </a:gs>
                  <a:gs pos="100000">
                    <a:schemeClr val="accent1"/>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endParaRPr lang="zh-CN" altLang="en-US" sz="2400"/>
              </a:p>
            </p:txBody>
          </p:sp>
          <p:sp>
            <p:nvSpPr>
              <p:cNvPr id="9" name="Oval 17">
                <a:extLst>
                  <a:ext uri="{FF2B5EF4-FFF2-40B4-BE49-F238E27FC236}">
                    <a16:creationId xmlns:a16="http://schemas.microsoft.com/office/drawing/2014/main" xmlns="" id="{1DAF59E0-7B59-46B9-9FF2-D2CBA61D7568}"/>
                  </a:ext>
                </a:extLst>
              </p:cNvPr>
              <p:cNvSpPr>
                <a:spLocks noChangeArrowheads="1"/>
              </p:cNvSpPr>
              <p:nvPr/>
            </p:nvSpPr>
            <p:spPr bwMode="auto">
              <a:xfrm>
                <a:off x="111" y="5"/>
                <a:ext cx="1650" cy="824"/>
              </a:xfrm>
              <a:prstGeom prst="ellipse">
                <a:avLst/>
              </a:prstGeom>
              <a:gradFill rotWithShape="1">
                <a:gsLst>
                  <a:gs pos="0">
                    <a:schemeClr val="accent1">
                      <a:alpha val="0"/>
                    </a:schemeClr>
                  </a:gs>
                  <a:gs pos="100000">
                    <a:srgbClr val="E7F4F5"/>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endParaRPr lang="zh-CN" altLang="en-US" sz="2400"/>
              </a:p>
            </p:txBody>
          </p:sp>
          <p:sp>
            <p:nvSpPr>
              <p:cNvPr id="10" name="Oval 18">
                <a:extLst>
                  <a:ext uri="{FF2B5EF4-FFF2-40B4-BE49-F238E27FC236}">
                    <a16:creationId xmlns:a16="http://schemas.microsoft.com/office/drawing/2014/main" xmlns="" id="{A29C4D77-3B60-4D3B-943B-68422DEE711A}"/>
                  </a:ext>
                </a:extLst>
              </p:cNvPr>
              <p:cNvSpPr>
                <a:spLocks noChangeArrowheads="1"/>
              </p:cNvSpPr>
              <p:nvPr/>
            </p:nvSpPr>
            <p:spPr bwMode="auto">
              <a:xfrm>
                <a:off x="128" y="13"/>
                <a:ext cx="1570" cy="770"/>
              </a:xfrm>
              <a:prstGeom prst="ellipse">
                <a:avLst/>
              </a:prstGeom>
              <a:gradFill rotWithShape="1">
                <a:gsLst>
                  <a:gs pos="0">
                    <a:srgbClr val="94B1B4"/>
                  </a:gs>
                  <a:gs pos="100000">
                    <a:schemeClr val="accent1">
                      <a:alpha val="48000"/>
                    </a:scheme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endParaRPr lang="zh-CN" altLang="en-US" sz="2400"/>
              </a:p>
            </p:txBody>
          </p:sp>
          <p:sp>
            <p:nvSpPr>
              <p:cNvPr id="11" name="Oval 19">
                <a:extLst>
                  <a:ext uri="{FF2B5EF4-FFF2-40B4-BE49-F238E27FC236}">
                    <a16:creationId xmlns:a16="http://schemas.microsoft.com/office/drawing/2014/main" xmlns="" id="{12D961FB-FE14-4F84-9025-27B63DF4550A}"/>
                  </a:ext>
                </a:extLst>
              </p:cNvPr>
              <p:cNvSpPr>
                <a:spLocks noChangeArrowheads="1"/>
              </p:cNvSpPr>
              <p:nvPr/>
            </p:nvSpPr>
            <p:spPr bwMode="auto">
              <a:xfrm>
                <a:off x="211" y="30"/>
                <a:ext cx="1382" cy="624"/>
              </a:xfrm>
              <a:prstGeom prst="ellipse">
                <a:avLst/>
              </a:prstGeom>
              <a:gradFill rotWithShape="1">
                <a:gsLst>
                  <a:gs pos="0">
                    <a:srgbClr val="FFFFFF"/>
                  </a:gs>
                  <a:gs pos="100000">
                    <a:schemeClr val="accent1">
                      <a:alpha val="37999"/>
                    </a:schemeClr>
                  </a:gs>
                </a:gsLst>
                <a:lin ang="18900000" scaled="1"/>
              </a:gradFill>
              <a:ln>
                <a:noFill/>
              </a:ln>
              <a:extLst>
                <a:ext uri="{91240B29-F687-4F45-9708-019B960494DF}">
                  <a14:hiddenLine xmlns:a14="http://schemas.microsoft.com/office/drawing/2010/main" xmlns="" w="9525">
                    <a:solidFill>
                      <a:srgbClr val="000000"/>
                    </a:solidFill>
                    <a:round/>
                  </a14:hiddenLine>
                </a:ext>
              </a:extLst>
            </p:spPr>
            <p:txBody>
              <a:bodyPr vert="eaVert"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endParaRPr lang="zh-CN" altLang="en-US" sz="2400"/>
              </a:p>
            </p:txBody>
          </p:sp>
        </p:grpSp>
        <p:sp>
          <p:nvSpPr>
            <p:cNvPr id="6" name="Text Box 20">
              <a:extLst>
                <a:ext uri="{FF2B5EF4-FFF2-40B4-BE49-F238E27FC236}">
                  <a16:creationId xmlns:a16="http://schemas.microsoft.com/office/drawing/2014/main" xmlns="" id="{24E9B0CD-94D0-4C87-A895-C0103239DDC0}"/>
                </a:ext>
              </a:extLst>
            </p:cNvPr>
            <p:cNvSpPr txBox="1">
              <a:spLocks noChangeArrowheads="1"/>
            </p:cNvSpPr>
            <p:nvPr/>
          </p:nvSpPr>
          <p:spPr bwMode="auto">
            <a:xfrm>
              <a:off x="855" y="44"/>
              <a:ext cx="117" cy="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endParaRPr lang="zh-CN" altLang="en-US" sz="3600" b="1">
                <a:solidFill>
                  <a:srgbClr val="660066"/>
                </a:solidFill>
                <a:ea typeface="楷体_GB2312" pitchFamily="1" charset="-122"/>
              </a:endParaRPr>
            </a:p>
          </p:txBody>
        </p:sp>
      </p:grpSp>
      <p:sp>
        <p:nvSpPr>
          <p:cNvPr id="14" name="Text Box 21">
            <a:extLst>
              <a:ext uri="{FF2B5EF4-FFF2-40B4-BE49-F238E27FC236}">
                <a16:creationId xmlns:a16="http://schemas.microsoft.com/office/drawing/2014/main" xmlns="" id="{265CE7C6-6566-4779-AB31-1BB6B5154D1B}"/>
              </a:ext>
            </a:extLst>
          </p:cNvPr>
          <p:cNvSpPr txBox="1">
            <a:spLocks noChangeArrowheads="1"/>
          </p:cNvSpPr>
          <p:nvPr/>
        </p:nvSpPr>
        <p:spPr bwMode="auto">
          <a:xfrm>
            <a:off x="1817914" y="1907941"/>
            <a:ext cx="1120775"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50000"/>
              </a:spcBef>
            </a:pPr>
            <a:r>
              <a:rPr lang="zh-CN" altLang="en-US" sz="3600" b="1" dirty="0">
                <a:solidFill>
                  <a:srgbClr val="660033"/>
                </a:solidFill>
                <a:ea typeface="楷体_GB2312" pitchFamily="1" charset="-122"/>
              </a:rPr>
              <a:t>信念</a:t>
            </a:r>
          </a:p>
        </p:txBody>
      </p:sp>
      <p:sp>
        <p:nvSpPr>
          <p:cNvPr id="15" name="文本框 14">
            <a:extLst>
              <a:ext uri="{FF2B5EF4-FFF2-40B4-BE49-F238E27FC236}">
                <a16:creationId xmlns:a16="http://schemas.microsoft.com/office/drawing/2014/main" xmlns="" id="{DCECEC88-5918-4EA7-BD48-B32C290142BD}"/>
              </a:ext>
            </a:extLst>
          </p:cNvPr>
          <p:cNvSpPr txBox="1"/>
          <p:nvPr/>
        </p:nvSpPr>
        <p:spPr>
          <a:xfrm>
            <a:off x="5667599" y="2062775"/>
            <a:ext cx="4216115" cy="3905043"/>
          </a:xfrm>
          <a:prstGeom prst="rect">
            <a:avLst/>
          </a:prstGeom>
          <a:noFill/>
        </p:spPr>
        <p:txBody>
          <a:bodyPr wrap="square" rtlCol="0">
            <a:spAutoFit/>
          </a:bodyPr>
          <a:lstStyle/>
          <a:p>
            <a:pPr>
              <a:lnSpc>
                <a:spcPct val="150000"/>
              </a:lnSpc>
            </a:pPr>
            <a:r>
              <a:rPr lang="zh-CN" altLang="en-US" sz="2400" dirty="0">
                <a:solidFill>
                  <a:srgbClr val="093F44"/>
                </a:solidFill>
                <a:latin typeface="华康俪金黑W8" panose="020B0809000000000000" pitchFamily="49" charset="-122"/>
                <a:ea typeface="华康俪金黑W8" panose="020B0809000000000000" pitchFamily="49" charset="-122"/>
              </a:rPr>
              <a:t>是人们在一定的认知基础上确立的对某种思想或事物坚信不疑并身体力行的精神状态。它是认知、情感和意志的有机统一体</a:t>
            </a:r>
            <a:r>
              <a:rPr lang="zh-CN" altLang="en-US" sz="2400" dirty="0">
                <a:solidFill>
                  <a:srgbClr val="093F44"/>
                </a:solidFill>
                <a:ea typeface="华康俪金黑W8" panose="020B0809000000000000" pitchFamily="49" charset="-122"/>
              </a:rPr>
              <a:t>，为矢志不渝、百折不挠地追求理想目标提供了强大的精神动力。 </a:t>
            </a:r>
          </a:p>
        </p:txBody>
      </p:sp>
    </p:spTree>
    <p:extLst>
      <p:ext uri="{BB962C8B-B14F-4D97-AF65-F5344CB8AC3E}">
        <p14:creationId xmlns:p14="http://schemas.microsoft.com/office/powerpoint/2010/main" xmlns="" val="266282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xmlns="" id="{819926CC-82D7-498A-A66A-8FA7244ABA4F}"/>
              </a:ext>
            </a:extLst>
          </p:cNvPr>
          <p:cNvSpPr txBox="1">
            <a:spLocks noChangeArrowheads="1"/>
          </p:cNvSpPr>
          <p:nvPr/>
        </p:nvSpPr>
        <p:spPr bwMode="auto">
          <a:xfrm>
            <a:off x="1066800" y="1524000"/>
            <a:ext cx="4343400" cy="641350"/>
          </a:xfrm>
          <a:prstGeom prst="rect">
            <a:avLst/>
          </a:prstGeom>
          <a:solidFill>
            <a:srgbClr val="CC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eaLnBrk="0" hangingPunct="0"/>
            <a:r>
              <a:rPr lang="en-US" altLang="zh-CN" sz="3600" b="1" dirty="0">
                <a:solidFill>
                  <a:schemeClr val="tx2"/>
                </a:solidFill>
                <a:latin typeface="黑体" panose="02010609060101010101" pitchFamily="49" charset="-122"/>
              </a:rPr>
              <a:t>    </a:t>
            </a:r>
            <a:r>
              <a:rPr lang="zh-CN" altLang="en-US" sz="3600" b="1" dirty="0">
                <a:solidFill>
                  <a:schemeClr val="tx2"/>
                </a:solidFill>
                <a:latin typeface="黑体" panose="02010609060101010101" pitchFamily="49" charset="-122"/>
              </a:rPr>
              <a:t>信念的特征</a:t>
            </a:r>
          </a:p>
        </p:txBody>
      </p:sp>
      <p:grpSp>
        <p:nvGrpSpPr>
          <p:cNvPr id="3" name="组合 15362">
            <a:extLst>
              <a:ext uri="{FF2B5EF4-FFF2-40B4-BE49-F238E27FC236}">
                <a16:creationId xmlns:a16="http://schemas.microsoft.com/office/drawing/2014/main" xmlns="" id="{00618ADD-227C-4C21-A5CC-BB92E29E95AF}"/>
              </a:ext>
            </a:extLst>
          </p:cNvPr>
          <p:cNvGrpSpPr/>
          <p:nvPr/>
        </p:nvGrpSpPr>
        <p:grpSpPr bwMode="auto">
          <a:xfrm>
            <a:off x="1066800" y="2854234"/>
            <a:ext cx="4183063" cy="3276600"/>
            <a:chOff x="0" y="0"/>
            <a:chExt cx="5111" cy="2448"/>
          </a:xfrm>
        </p:grpSpPr>
        <p:pic>
          <p:nvPicPr>
            <p:cNvPr id="4" name="Picture 6">
              <a:extLst>
                <a:ext uri="{FF2B5EF4-FFF2-40B4-BE49-F238E27FC236}">
                  <a16:creationId xmlns:a16="http://schemas.microsoft.com/office/drawing/2014/main" xmlns="" id="{01D4CC31-02A0-4A12-B9E0-EA42016584E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5111" cy="2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7">
              <a:extLst>
                <a:ext uri="{FF2B5EF4-FFF2-40B4-BE49-F238E27FC236}">
                  <a16:creationId xmlns:a16="http://schemas.microsoft.com/office/drawing/2014/main" xmlns="" id="{6B7564AF-3DF2-4AC8-9203-03A9A7F9B762}"/>
                </a:ext>
              </a:extLst>
            </p:cNvPr>
            <p:cNvSpPr txBox="1">
              <a:spLocks noChangeArrowheads="1"/>
            </p:cNvSpPr>
            <p:nvPr/>
          </p:nvSpPr>
          <p:spPr bwMode="auto">
            <a:xfrm>
              <a:off x="336" y="288"/>
              <a:ext cx="4416" cy="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20000"/>
                </a:spcBef>
              </a:pPr>
              <a:endParaRPr lang="zh-CN" altLang="en-US" sz="3200" b="1">
                <a:solidFill>
                  <a:srgbClr val="000000"/>
                </a:solidFill>
                <a:latin typeface="楷体_GB2312" pitchFamily="1" charset="-122"/>
                <a:ea typeface="楷体_GB2312" pitchFamily="1" charset="-122"/>
              </a:endParaRPr>
            </a:p>
          </p:txBody>
        </p:sp>
      </p:grpSp>
      <p:sp>
        <p:nvSpPr>
          <p:cNvPr id="6" name="Rectangle 9">
            <a:extLst>
              <a:ext uri="{FF2B5EF4-FFF2-40B4-BE49-F238E27FC236}">
                <a16:creationId xmlns:a16="http://schemas.microsoft.com/office/drawing/2014/main" xmlns="" id="{2C38F767-6917-4545-91B1-3245B9F71BA3}"/>
              </a:ext>
            </a:extLst>
          </p:cNvPr>
          <p:cNvSpPr txBox="1">
            <a:spLocks noChangeArrowheads="1"/>
          </p:cNvSpPr>
          <p:nvPr/>
        </p:nvSpPr>
        <p:spPr>
          <a:xfrm>
            <a:off x="1648691" y="3282788"/>
            <a:ext cx="2999509" cy="241761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3200" b="1" dirty="0">
                <a:solidFill>
                  <a:srgbClr val="000000"/>
                </a:solidFill>
                <a:latin typeface="微软雅黑" panose="020B0503020204020204" pitchFamily="34" charset="-122"/>
                <a:ea typeface="微软雅黑" panose="020B0503020204020204" pitchFamily="34" charset="-122"/>
              </a:rPr>
              <a:t>执着性</a:t>
            </a:r>
            <a:endParaRPr lang="en-US" altLang="zh-CN" sz="32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zh-CN" altLang="en-US" sz="3200" b="1" dirty="0">
                <a:solidFill>
                  <a:srgbClr val="000000"/>
                </a:solidFill>
                <a:latin typeface="微软雅黑" panose="020B0503020204020204" pitchFamily="34" charset="-122"/>
                <a:ea typeface="微软雅黑" panose="020B0503020204020204" pitchFamily="34" charset="-122"/>
              </a:rPr>
              <a:t>支撑性</a:t>
            </a:r>
          </a:p>
          <a:p>
            <a:pPr>
              <a:lnSpc>
                <a:spcPct val="150000"/>
              </a:lnSpc>
            </a:pPr>
            <a:r>
              <a:rPr lang="zh-CN" altLang="en-US" sz="3200" b="1" dirty="0">
                <a:solidFill>
                  <a:srgbClr val="000000"/>
                </a:solidFill>
                <a:latin typeface="微软雅黑" panose="020B0503020204020204" pitchFamily="34" charset="-122"/>
                <a:ea typeface="微软雅黑" panose="020B0503020204020204" pitchFamily="34" charset="-122"/>
              </a:rPr>
              <a:t>多样性</a:t>
            </a:r>
          </a:p>
          <a:p>
            <a:pPr marL="0" indent="0">
              <a:lnSpc>
                <a:spcPct val="150000"/>
              </a:lnSpc>
              <a:buNone/>
            </a:pPr>
            <a:r>
              <a:rPr lang="zh-CN" altLang="en-US" sz="3200" b="1" dirty="0">
                <a:solidFill>
                  <a:srgbClr val="000000"/>
                </a:solidFill>
                <a:latin typeface="微软雅黑" panose="020B0503020204020204" pitchFamily="34" charset="-122"/>
                <a:ea typeface="微软雅黑" panose="020B0503020204020204" pitchFamily="34" charset="-122"/>
              </a:rPr>
              <a:t>        </a:t>
            </a:r>
            <a:endParaRPr lang="zh-CN" altLang="en-US" sz="32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xmlns="" id="{5F6B7275-6DA8-4AB0-A45C-2EE2BEF3A7BC}"/>
              </a:ext>
            </a:extLst>
          </p:cNvPr>
          <p:cNvPicPr>
            <a:picLocks noChangeAspect="1"/>
          </p:cNvPicPr>
          <p:nvPr/>
        </p:nvPicPr>
        <p:blipFill>
          <a:blip r:embed="rId3">
            <a:extLst>
              <a:ext uri="{BEBA8EAE-BF5A-486C-A8C5-ECC9F3942E4B}">
                <a14:imgProps xmlns:a14="http://schemas.microsoft.com/office/drawing/2010/main" xmlns="">
                  <a14:imgLayer r:embed="rId4">
                    <a14:imgEffect>
                      <a14:backgroundRemoval t="1081" b="99189" l="0" r="90000">
                        <a14:foregroundMark x1="16719" y1="31351" x2="18438" y2="83784"/>
                        <a14:foregroundMark x1="33906" y1="34595" x2="28750" y2="50270"/>
                        <a14:backgroundMark x1="56250" y1="16486" x2="69063" y2="30000"/>
                        <a14:backgroundMark x1="33281" y1="51892" x2="33125" y2="47838"/>
                        <a14:backgroundMark x1="20625" y1="33784" x2="25781" y2="33514"/>
                        <a14:backgroundMark x1="23438" y1="53514" x2="25781" y2="47297"/>
                        <a14:backgroundMark x1="6563" y1="21622" x2="5000" y2="9730"/>
                      </a14:backgroundRemoval>
                    </a14:imgEffect>
                  </a14:imgLayer>
                </a14:imgProps>
              </a:ext>
            </a:extLst>
          </a:blip>
          <a:stretch>
            <a:fillRect/>
          </a:stretch>
        </p:blipFill>
        <p:spPr>
          <a:xfrm>
            <a:off x="6279474" y="2005820"/>
            <a:ext cx="4268612" cy="2467791"/>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xmlns="" val="2564174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xmlns="" id="{8A15978F-EB2E-48AC-ACDC-2C662C07EC07}"/>
              </a:ext>
            </a:extLst>
          </p:cNvPr>
          <p:cNvSpPr>
            <a:spLocks noChangeArrowheads="1"/>
          </p:cNvSpPr>
          <p:nvPr/>
        </p:nvSpPr>
        <p:spPr bwMode="auto">
          <a:xfrm>
            <a:off x="1277042" y="1406434"/>
            <a:ext cx="3132909" cy="905692"/>
          </a:xfrm>
          <a:prstGeom prst="ellipse">
            <a:avLst/>
          </a:prstGeom>
          <a:solidFill>
            <a:srgbClr val="00B05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r>
              <a:rPr lang="zh-CN" altLang="en-US" sz="4000" b="1" dirty="0">
                <a:solidFill>
                  <a:prstClr val="black"/>
                </a:solidFill>
                <a:ea typeface="楷体_GB2312" pitchFamily="1" charset="-122"/>
              </a:rPr>
              <a:t>执着性</a:t>
            </a:r>
          </a:p>
        </p:txBody>
      </p:sp>
      <p:pic>
        <p:nvPicPr>
          <p:cNvPr id="3" name="图片 2">
            <a:extLst>
              <a:ext uri="{FF2B5EF4-FFF2-40B4-BE49-F238E27FC236}">
                <a16:creationId xmlns:a16="http://schemas.microsoft.com/office/drawing/2014/main" xmlns="" id="{D5613927-7BFC-468A-9A1C-C176D75086B5}"/>
              </a:ext>
            </a:extLst>
          </p:cNvPr>
          <p:cNvPicPr>
            <a:picLocks noChangeAspect="1"/>
          </p:cNvPicPr>
          <p:nvPr/>
        </p:nvPicPr>
        <p:blipFill>
          <a:blip r:embed="rId2"/>
          <a:stretch>
            <a:fillRect/>
          </a:stretch>
        </p:blipFill>
        <p:spPr>
          <a:xfrm>
            <a:off x="1920926" y="2904834"/>
            <a:ext cx="2670279" cy="3200677"/>
          </a:xfrm>
          <a:prstGeom prst="rect">
            <a:avLst/>
          </a:prstGeom>
        </p:spPr>
      </p:pic>
      <p:sp>
        <p:nvSpPr>
          <p:cNvPr id="4" name="Rectangle 4">
            <a:extLst>
              <a:ext uri="{FF2B5EF4-FFF2-40B4-BE49-F238E27FC236}">
                <a16:creationId xmlns:a16="http://schemas.microsoft.com/office/drawing/2014/main" xmlns="" id="{12D25920-1191-487A-96B6-F94C7B50C587}"/>
              </a:ext>
            </a:extLst>
          </p:cNvPr>
          <p:cNvSpPr>
            <a:spLocks noChangeArrowheads="1"/>
          </p:cNvSpPr>
          <p:nvPr/>
        </p:nvSpPr>
        <p:spPr bwMode="auto">
          <a:xfrm>
            <a:off x="6136424" y="3657600"/>
            <a:ext cx="4582886"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25000"/>
              </a:spcBef>
              <a:spcAft>
                <a:spcPct val="25000"/>
              </a:spcAft>
            </a:pPr>
            <a:r>
              <a:rPr lang="zh-CN" altLang="en-US" sz="2800" b="1" dirty="0">
                <a:solidFill>
                  <a:srgbClr val="008000"/>
                </a:solidFill>
                <a:ea typeface="楷体_GB2312" pitchFamily="1" charset="-122"/>
              </a:rPr>
              <a:t>牛顿在后半生用</a:t>
            </a:r>
            <a:r>
              <a:rPr lang="en-US" altLang="zh-CN" sz="2800" b="1" dirty="0">
                <a:solidFill>
                  <a:srgbClr val="008000"/>
                </a:solidFill>
                <a:ea typeface="楷体_GB2312" pitchFamily="1" charset="-122"/>
              </a:rPr>
              <a:t>25</a:t>
            </a:r>
            <a:r>
              <a:rPr lang="zh-CN" altLang="en-US" sz="2800" b="1" dirty="0">
                <a:solidFill>
                  <a:srgbClr val="008000"/>
                </a:solidFill>
                <a:ea typeface="楷体_GB2312" pitchFamily="1" charset="-122"/>
              </a:rPr>
              <a:t>年研究神学，企图证明上帝的存在。</a:t>
            </a:r>
          </a:p>
        </p:txBody>
      </p:sp>
    </p:spTree>
    <p:extLst>
      <p:ext uri="{BB962C8B-B14F-4D97-AF65-F5344CB8AC3E}">
        <p14:creationId xmlns:p14="http://schemas.microsoft.com/office/powerpoint/2010/main" xmlns="" val="345271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xmlns="" id="{22741CBC-30F5-4948-A498-C42A900FED59}"/>
              </a:ext>
            </a:extLst>
          </p:cNvPr>
          <p:cNvSpPr>
            <a:spLocks noChangeArrowheads="1"/>
          </p:cNvSpPr>
          <p:nvPr/>
        </p:nvSpPr>
        <p:spPr bwMode="auto">
          <a:xfrm>
            <a:off x="926109" y="1327351"/>
            <a:ext cx="3240590" cy="905692"/>
          </a:xfrm>
          <a:prstGeom prst="ellipse">
            <a:avLst/>
          </a:prstGeom>
          <a:solidFill>
            <a:srgbClr val="00B05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r>
              <a:rPr lang="zh-CN" altLang="en-US" sz="4000" b="1" dirty="0">
                <a:ea typeface="楷体_GB2312" pitchFamily="1" charset="-122"/>
              </a:rPr>
              <a:t>支撑性</a:t>
            </a:r>
          </a:p>
        </p:txBody>
      </p:sp>
      <p:sp>
        <p:nvSpPr>
          <p:cNvPr id="3" name="Rectangle 4">
            <a:extLst>
              <a:ext uri="{FF2B5EF4-FFF2-40B4-BE49-F238E27FC236}">
                <a16:creationId xmlns:a16="http://schemas.microsoft.com/office/drawing/2014/main" xmlns="" id="{E906DA10-D958-498D-8216-1D18B60EFFD4}"/>
              </a:ext>
            </a:extLst>
          </p:cNvPr>
          <p:cNvSpPr>
            <a:spLocks noChangeArrowheads="1"/>
          </p:cNvSpPr>
          <p:nvPr/>
        </p:nvSpPr>
        <p:spPr bwMode="auto">
          <a:xfrm>
            <a:off x="7040937" y="1942482"/>
            <a:ext cx="4582886" cy="397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25000"/>
              </a:spcBef>
              <a:spcAft>
                <a:spcPct val="25000"/>
              </a:spcAft>
            </a:pPr>
            <a:r>
              <a:rPr lang="zh-CN" altLang="en-US" sz="2800" b="1" dirty="0">
                <a:solidFill>
                  <a:srgbClr val="008000"/>
                </a:solidFill>
                <a:ea typeface="楷体_GB2312" pitchFamily="1" charset="-122"/>
              </a:rPr>
              <a:t>       西汉时期，汉武帝派大臣苏武等为使者出使西域同匈奴单于修好，由于汉朝降将鍭侯王的反叛，单于大怒，扣押了苏武等人，劝其投降。苏武宁死不屈，坚决不降，被迫沦为匈奴的奴隶在茫茫草原上放羊，</a:t>
            </a:r>
            <a:r>
              <a:rPr lang="en-US" altLang="zh-CN" sz="2800" b="1" dirty="0">
                <a:solidFill>
                  <a:srgbClr val="008000"/>
                </a:solidFill>
                <a:ea typeface="楷体_GB2312" pitchFamily="1" charset="-122"/>
              </a:rPr>
              <a:t>19</a:t>
            </a:r>
            <a:r>
              <a:rPr lang="zh-CN" altLang="en-US" sz="2800" b="1" dirty="0">
                <a:solidFill>
                  <a:srgbClr val="008000"/>
                </a:solidFill>
                <a:ea typeface="楷体_GB2312" pitchFamily="1" charset="-122"/>
              </a:rPr>
              <a:t>年后才回到汉朝。</a:t>
            </a:r>
          </a:p>
        </p:txBody>
      </p:sp>
      <p:pic>
        <p:nvPicPr>
          <p:cNvPr id="4" name="Picture 2">
            <a:extLst>
              <a:ext uri="{FF2B5EF4-FFF2-40B4-BE49-F238E27FC236}">
                <a16:creationId xmlns:a16="http://schemas.microsoft.com/office/drawing/2014/main" xmlns="" id="{817AF568-3EA6-4961-9492-DD52AD23C3A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36320" y="2760860"/>
            <a:ext cx="4519278" cy="3064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76448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xmlns="" id="{13618790-4891-4AD6-8DA7-A46B2950B1CA}"/>
              </a:ext>
            </a:extLst>
          </p:cNvPr>
          <p:cNvSpPr>
            <a:spLocks noChangeArrowheads="1"/>
          </p:cNvSpPr>
          <p:nvPr/>
        </p:nvSpPr>
        <p:spPr bwMode="auto">
          <a:xfrm>
            <a:off x="1267155" y="1129643"/>
            <a:ext cx="3132909" cy="905692"/>
          </a:xfrm>
          <a:prstGeom prst="ellipse">
            <a:avLst/>
          </a:prstGeom>
          <a:solidFill>
            <a:srgbClr val="FFC00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r>
              <a:rPr lang="zh-CN" altLang="en-US" sz="4000" b="1" dirty="0">
                <a:ea typeface="楷体_GB2312" pitchFamily="1" charset="-122"/>
              </a:rPr>
              <a:t>多样性</a:t>
            </a:r>
          </a:p>
        </p:txBody>
      </p:sp>
      <p:graphicFrame>
        <p:nvGraphicFramePr>
          <p:cNvPr id="3" name="表格 2">
            <a:extLst>
              <a:ext uri="{FF2B5EF4-FFF2-40B4-BE49-F238E27FC236}">
                <a16:creationId xmlns:a16="http://schemas.microsoft.com/office/drawing/2014/main" xmlns="" id="{05800A95-59E1-4357-8FB9-FBD70BB3D2EC}"/>
              </a:ext>
            </a:extLst>
          </p:cNvPr>
          <p:cNvGraphicFramePr/>
          <p:nvPr>
            <p:extLst>
              <p:ext uri="{D42A27DB-BD31-4B8C-83A1-F6EECF244321}">
                <p14:modId xmlns:p14="http://schemas.microsoft.com/office/powerpoint/2010/main" xmlns="" val="4178148848"/>
              </p:ext>
            </p:extLst>
          </p:nvPr>
        </p:nvGraphicFramePr>
        <p:xfrm>
          <a:off x="1545830" y="2542609"/>
          <a:ext cx="3670300" cy="3219450"/>
        </p:xfrm>
        <a:graphic>
          <a:graphicData uri="http://schemas.openxmlformats.org/drawingml/2006/table">
            <a:tbl>
              <a:tblPr/>
              <a:tblGrid>
                <a:gridCol w="208264">
                  <a:extLst>
                    <a:ext uri="{9D8B030D-6E8A-4147-A177-3AD203B41FA5}">
                      <a16:colId xmlns:a16="http://schemas.microsoft.com/office/drawing/2014/main" xmlns="" val="20000"/>
                    </a:ext>
                  </a:extLst>
                </a:gridCol>
                <a:gridCol w="3462036">
                  <a:extLst>
                    <a:ext uri="{9D8B030D-6E8A-4147-A177-3AD203B41FA5}">
                      <a16:colId xmlns:a16="http://schemas.microsoft.com/office/drawing/2014/main" xmlns="" val="20001"/>
                    </a:ext>
                  </a:extLst>
                </a:gridCol>
              </a:tblGrid>
              <a:tr h="3219450">
                <a:tc>
                  <a:txBody>
                    <a:bodyPr/>
                    <a:lstStyle>
                      <a:lvl1pPr marL="342900" lvl="0" indent="-342900" algn="l" defTabSz="914400" eaLnBrk="0" fontAlgn="base" latinLnBrk="0" hangingPunct="0">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endParaRPr lang="zh-CN" altLang="en-US" sz="1800">
                        <a:ea typeface="宋体" panose="02010600030101010101" pitchFamily="2" charset="-122"/>
                      </a:endParaRPr>
                    </a:p>
                  </a:txBody>
                  <a:tcPr marL="91432" marR="91432" anchor="ctr">
                    <a:lnL>
                      <a:noFill/>
                    </a:lnL>
                    <a:lnR>
                      <a:noFill/>
                    </a:lnR>
                    <a:lnT>
                      <a:noFill/>
                    </a:lnT>
                    <a:lnB>
                      <a:noFill/>
                    </a:lnB>
                    <a:lnTlToBr>
                      <a:noFill/>
                    </a:lnTlToBr>
                    <a:lnBlToTr>
                      <a:noFill/>
                    </a:lnBlToTr>
                    <a:noFill/>
                  </a:tcPr>
                </a:tc>
                <a:tc>
                  <a:txBody>
                    <a:bodyPr/>
                    <a:lstStyle>
                      <a:lvl1pPr marL="342900" lvl="0" indent="-342900" algn="l" defTabSz="914400" eaLnBrk="0" fontAlgn="base" latinLnBrk="0" hangingPunct="0">
                        <a:lnSpc>
                          <a:spcPct val="100000"/>
                        </a:lnSpc>
                        <a:spcBef>
                          <a:spcPct val="20000"/>
                        </a:spcBef>
                        <a:spcAft>
                          <a:spcPct val="0"/>
                        </a:spcAft>
                        <a:buChar char="•"/>
                        <a:defRPr sz="2800" u="none" kern="1200" baseline="0">
                          <a:solidFill>
                            <a:schemeClr val="tx1"/>
                          </a:solidFill>
                          <a:latin typeface="Arial" panose="020B0604020202020204" pitchFamily="34" charset="0"/>
                          <a:ea typeface="宋体" panose="02010600030101010101" pitchFamily="2" charset="-122"/>
                        </a:defRPr>
                      </a:lvl1pPr>
                      <a:lvl2pPr marL="742950" lvl="1" indent="-285750">
                        <a:defRPr sz="2400" kern="1200"/>
                      </a:lvl2pPr>
                      <a:lvl3pPr marL="1143000" lvl="2" indent="-228600">
                        <a:defRPr sz="2000" kern="1200"/>
                      </a:lvl3pPr>
                      <a:lvl4pPr marL="1600200" lvl="3" indent="-228600">
                        <a:defRPr sz="1800" kern="1200"/>
                      </a:lvl4pPr>
                      <a:lvl5pPr marL="2057400" lvl="4" indent="-228600">
                        <a:defRPr sz="1800" kern="1200"/>
                      </a:lvl5pPr>
                    </a:lstStyle>
                    <a:p>
                      <a:pPr marL="0" lvl="0" indent="0" eaLnBrk="1" hangingPunct="1">
                        <a:spcBef>
                          <a:spcPct val="20000"/>
                        </a:spcBef>
                        <a:buNone/>
                      </a:pPr>
                      <a:r>
                        <a:rPr lang="en-US" altLang="x-none" sz="1800" b="1" dirty="0">
                          <a:solidFill>
                            <a:srgbClr val="008000"/>
                          </a:solidFill>
                          <a:latin typeface="楷体_GB2312" pitchFamily="1" charset="-122"/>
                          <a:ea typeface="楷体_GB2312" pitchFamily="1" charset="-122"/>
                        </a:rPr>
                        <a:t>A.</a:t>
                      </a:r>
                      <a:r>
                        <a:rPr lang="zh-CN" altLang="en-US" sz="1800" b="1" dirty="0">
                          <a:solidFill>
                            <a:srgbClr val="008000"/>
                          </a:solidFill>
                          <a:latin typeface="楷体_GB2312" pitchFamily="1" charset="-122"/>
                          <a:ea typeface="楷体_GB2312" pitchFamily="1" charset="-122"/>
                        </a:rPr>
                        <a:t>成为商界精英，拥有巨额资产</a:t>
                      </a:r>
                      <a:br>
                        <a:rPr lang="zh-CN" altLang="en-US" sz="1800" b="1" dirty="0">
                          <a:solidFill>
                            <a:srgbClr val="008000"/>
                          </a:solidFill>
                          <a:latin typeface="楷体_GB2312" pitchFamily="1" charset="-122"/>
                          <a:ea typeface="楷体_GB2312" pitchFamily="1" charset="-122"/>
                        </a:rPr>
                      </a:br>
                      <a:r>
                        <a:rPr lang="en-US" altLang="x-none" sz="1800" b="1" dirty="0">
                          <a:solidFill>
                            <a:srgbClr val="008000"/>
                          </a:solidFill>
                          <a:latin typeface="楷体_GB2312" pitchFamily="1" charset="-122"/>
                          <a:ea typeface="楷体_GB2312" pitchFamily="1" charset="-122"/>
                        </a:rPr>
                        <a:t>B.</a:t>
                      </a:r>
                      <a:r>
                        <a:rPr lang="zh-CN" altLang="en-US" sz="1800" b="1" dirty="0">
                          <a:solidFill>
                            <a:srgbClr val="008000"/>
                          </a:solidFill>
                          <a:latin typeface="楷体_GB2312" pitchFamily="1" charset="-122"/>
                          <a:ea typeface="楷体_GB2312" pitchFamily="1" charset="-122"/>
                        </a:rPr>
                        <a:t>和爱人携手偕老，享受平淡幸</a:t>
                      </a:r>
                    </a:p>
                    <a:p>
                      <a:pPr marL="0" lvl="0" indent="0" eaLnBrk="1" hangingPunct="1">
                        <a:spcBef>
                          <a:spcPct val="20000"/>
                        </a:spcBef>
                        <a:buNone/>
                      </a:pPr>
                      <a:r>
                        <a:rPr lang="zh-CN" altLang="en-US" sz="1800" b="1" dirty="0">
                          <a:solidFill>
                            <a:srgbClr val="008000"/>
                          </a:solidFill>
                          <a:latin typeface="楷体_GB2312" pitchFamily="1" charset="-122"/>
                          <a:ea typeface="楷体_GB2312" pitchFamily="1" charset="-122"/>
                        </a:rPr>
                        <a:t>  福的二人世界</a:t>
                      </a:r>
                    </a:p>
                    <a:p>
                      <a:pPr marL="0" lvl="0" indent="0" eaLnBrk="1" hangingPunct="1">
                        <a:spcBef>
                          <a:spcPct val="20000"/>
                        </a:spcBef>
                        <a:buNone/>
                      </a:pPr>
                      <a:r>
                        <a:rPr lang="en-US" altLang="x-none" sz="1800" b="1" dirty="0">
                          <a:solidFill>
                            <a:srgbClr val="008000"/>
                          </a:solidFill>
                          <a:latin typeface="楷体_GB2312" pitchFamily="1" charset="-122"/>
                          <a:ea typeface="楷体_GB2312" pitchFamily="1" charset="-122"/>
                        </a:rPr>
                        <a:t>C.</a:t>
                      </a:r>
                      <a:r>
                        <a:rPr lang="zh-CN" altLang="en-US" sz="1800" b="1" dirty="0">
                          <a:solidFill>
                            <a:srgbClr val="008000"/>
                          </a:solidFill>
                          <a:latin typeface="楷体_GB2312" pitchFamily="1" charset="-122"/>
                          <a:ea typeface="楷体_GB2312" pitchFamily="1" charset="-122"/>
                        </a:rPr>
                        <a:t>为中华民族崛起和腾飞做贡献</a:t>
                      </a:r>
                    </a:p>
                    <a:p>
                      <a:pPr marL="0" lvl="0" indent="0" eaLnBrk="1" hangingPunct="1">
                        <a:spcBef>
                          <a:spcPct val="20000"/>
                        </a:spcBef>
                        <a:buNone/>
                      </a:pPr>
                      <a:r>
                        <a:rPr lang="en-US" altLang="x-none" sz="1800" b="1" dirty="0">
                          <a:solidFill>
                            <a:srgbClr val="008000"/>
                          </a:solidFill>
                          <a:latin typeface="楷体_GB2312" pitchFamily="1" charset="-122"/>
                          <a:ea typeface="楷体_GB2312" pitchFamily="1" charset="-122"/>
                        </a:rPr>
                        <a:t>D.</a:t>
                      </a:r>
                      <a:r>
                        <a:rPr lang="zh-CN" altLang="en-US" sz="1800" b="1" dirty="0">
                          <a:solidFill>
                            <a:srgbClr val="008000"/>
                          </a:solidFill>
                          <a:latin typeface="楷体_GB2312" pitchFamily="1" charset="-122"/>
                          <a:ea typeface="楷体_GB2312" pitchFamily="1" charset="-122"/>
                        </a:rPr>
                        <a:t>有一份稳定的工作，和睦的家 </a:t>
                      </a:r>
                    </a:p>
                    <a:p>
                      <a:pPr marL="0" lvl="0" indent="0" eaLnBrk="1" hangingPunct="1">
                        <a:spcBef>
                          <a:spcPct val="20000"/>
                        </a:spcBef>
                        <a:buNone/>
                      </a:pPr>
                      <a:r>
                        <a:rPr lang="zh-CN" altLang="en-US" sz="1800" b="1" dirty="0">
                          <a:solidFill>
                            <a:srgbClr val="008000"/>
                          </a:solidFill>
                          <a:latin typeface="楷体_GB2312" pitchFamily="1" charset="-122"/>
                          <a:ea typeface="楷体_GB2312" pitchFamily="1" charset="-122"/>
                        </a:rPr>
                        <a:t>  庭，安定的生活</a:t>
                      </a:r>
                    </a:p>
                    <a:p>
                      <a:pPr marL="0" lvl="0" indent="0" eaLnBrk="1" hangingPunct="1">
                        <a:spcBef>
                          <a:spcPct val="20000"/>
                        </a:spcBef>
                        <a:buNone/>
                      </a:pPr>
                      <a:r>
                        <a:rPr lang="en-US" altLang="x-none" sz="1800" b="1" dirty="0">
                          <a:solidFill>
                            <a:srgbClr val="008000"/>
                          </a:solidFill>
                          <a:latin typeface="楷体_GB2312" pitchFamily="1" charset="-122"/>
                          <a:ea typeface="楷体_GB2312" pitchFamily="1" charset="-122"/>
                        </a:rPr>
                        <a:t>E.</a:t>
                      </a:r>
                      <a:r>
                        <a:rPr lang="zh-CN" altLang="en-US" sz="1800" b="1" dirty="0">
                          <a:solidFill>
                            <a:srgbClr val="008000"/>
                          </a:solidFill>
                          <a:latin typeface="楷体_GB2312" pitchFamily="1" charset="-122"/>
                          <a:ea typeface="楷体_GB2312" pitchFamily="1" charset="-122"/>
                        </a:rPr>
                        <a:t>为世界和平和繁荣做贡献</a:t>
                      </a:r>
                      <a:br>
                        <a:rPr lang="zh-CN" altLang="en-US" sz="1800" b="1" dirty="0">
                          <a:solidFill>
                            <a:srgbClr val="008000"/>
                          </a:solidFill>
                          <a:latin typeface="楷体_GB2312" pitchFamily="1" charset="-122"/>
                          <a:ea typeface="楷体_GB2312" pitchFamily="1" charset="-122"/>
                        </a:rPr>
                      </a:br>
                      <a:r>
                        <a:rPr lang="en-US" altLang="x-none" sz="1800" b="1" dirty="0">
                          <a:solidFill>
                            <a:srgbClr val="008000"/>
                          </a:solidFill>
                          <a:latin typeface="楷体_GB2312" pitchFamily="1" charset="-122"/>
                          <a:ea typeface="楷体_GB2312" pitchFamily="1" charset="-122"/>
                        </a:rPr>
                        <a:t>F.</a:t>
                      </a:r>
                      <a:r>
                        <a:rPr lang="zh-CN" altLang="en-US" sz="1800" b="1" dirty="0">
                          <a:solidFill>
                            <a:srgbClr val="008000"/>
                          </a:solidFill>
                          <a:latin typeface="楷体_GB2312" pitchFamily="1" charset="-122"/>
                          <a:ea typeface="楷体_GB2312" pitchFamily="1" charset="-122"/>
                        </a:rPr>
                        <a:t>随心所欲，自己喜欢的人，做</a:t>
                      </a:r>
                    </a:p>
                    <a:p>
                      <a:pPr marL="0" lvl="0" indent="0" eaLnBrk="1" hangingPunct="1">
                        <a:spcBef>
                          <a:spcPct val="20000"/>
                        </a:spcBef>
                        <a:buNone/>
                      </a:pPr>
                      <a:r>
                        <a:rPr lang="zh-CN" altLang="en-US" sz="1800" b="1" dirty="0">
                          <a:solidFill>
                            <a:srgbClr val="008000"/>
                          </a:solidFill>
                          <a:latin typeface="楷体_GB2312" pitchFamily="1" charset="-122"/>
                          <a:ea typeface="楷体_GB2312" pitchFamily="1" charset="-122"/>
                        </a:rPr>
                        <a:t>  自己喜欢的事</a:t>
                      </a:r>
                    </a:p>
                    <a:p>
                      <a:pPr marL="0" lvl="0" indent="0" eaLnBrk="1" hangingPunct="1">
                        <a:spcBef>
                          <a:spcPct val="20000"/>
                        </a:spcBef>
                        <a:buNone/>
                      </a:pPr>
                      <a:r>
                        <a:rPr lang="en-US" altLang="x-none" sz="1800" b="1" dirty="0">
                          <a:solidFill>
                            <a:srgbClr val="008000"/>
                          </a:solidFill>
                          <a:latin typeface="楷体_GB2312" pitchFamily="1" charset="-122"/>
                          <a:ea typeface="楷体_GB2312" pitchFamily="1" charset="-122"/>
                        </a:rPr>
                        <a:t>G.</a:t>
                      </a:r>
                      <a:r>
                        <a:rPr lang="zh-CN" altLang="en-US" sz="1800" b="1" dirty="0">
                          <a:solidFill>
                            <a:srgbClr val="008000"/>
                          </a:solidFill>
                          <a:latin typeface="楷体_GB2312" pitchFamily="1" charset="-122"/>
                          <a:ea typeface="楷体_GB2312" pitchFamily="1" charset="-122"/>
                        </a:rPr>
                        <a:t>其他</a:t>
                      </a:r>
                    </a:p>
                  </a:txBody>
                  <a:tcPr marL="91432" marR="91432">
                    <a:lnL>
                      <a:noFill/>
                    </a:lnL>
                    <a:lnR>
                      <a:noFill/>
                    </a:lnR>
                    <a:lnT>
                      <a:noFill/>
                    </a:lnT>
                    <a:lnB>
                      <a:noFill/>
                    </a:lnB>
                    <a:lnTlToBr>
                      <a:noFill/>
                    </a:lnTlToBr>
                    <a:lnBlToTr>
                      <a:noFill/>
                    </a:lnBlToTr>
                    <a:noFill/>
                  </a:tcPr>
                </a:tc>
                <a:extLst>
                  <a:ext uri="{0D108BD9-81ED-4DB2-BD59-A6C34878D82A}">
                    <a16:rowId xmlns:a16="http://schemas.microsoft.com/office/drawing/2014/main" xmlns="" val="10000"/>
                  </a:ext>
                </a:extLst>
              </a:tr>
            </a:tbl>
          </a:graphicData>
        </a:graphic>
      </p:graphicFrame>
      <p:pic>
        <p:nvPicPr>
          <p:cNvPr id="4" name="图片 3">
            <a:extLst>
              <a:ext uri="{FF2B5EF4-FFF2-40B4-BE49-F238E27FC236}">
                <a16:creationId xmlns:a16="http://schemas.microsoft.com/office/drawing/2014/main" xmlns="" id="{C109435A-828F-46A6-9AF0-EC3C4D841898}"/>
              </a:ext>
            </a:extLst>
          </p:cNvPr>
          <p:cNvPicPr>
            <a:picLocks noChangeAspect="1"/>
          </p:cNvPicPr>
          <p:nvPr/>
        </p:nvPicPr>
        <p:blipFill>
          <a:blip r:embed="rId2"/>
          <a:stretch>
            <a:fillRect/>
          </a:stretch>
        </p:blipFill>
        <p:spPr>
          <a:xfrm>
            <a:off x="6476887" y="1872377"/>
            <a:ext cx="3962743" cy="2481287"/>
          </a:xfrm>
          <a:prstGeom prst="rect">
            <a:avLst/>
          </a:prstGeom>
        </p:spPr>
      </p:pic>
      <p:sp>
        <p:nvSpPr>
          <p:cNvPr id="5" name="Rectangle 262">
            <a:extLst>
              <a:ext uri="{FF2B5EF4-FFF2-40B4-BE49-F238E27FC236}">
                <a16:creationId xmlns:a16="http://schemas.microsoft.com/office/drawing/2014/main" xmlns="" id="{48F51805-0665-40C8-A614-77C5475667BE}"/>
              </a:ext>
            </a:extLst>
          </p:cNvPr>
          <p:cNvSpPr>
            <a:spLocks noChangeArrowheads="1"/>
          </p:cNvSpPr>
          <p:nvPr/>
        </p:nvSpPr>
        <p:spPr bwMode="auto">
          <a:xfrm>
            <a:off x="7060533" y="5209609"/>
            <a:ext cx="3363913" cy="579438"/>
          </a:xfrm>
          <a:prstGeom prst="rect">
            <a:avLst/>
          </a:prstGeom>
          <a:solidFill>
            <a:srgbClr val="FF7C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20000"/>
              </a:spcBef>
            </a:pPr>
            <a:r>
              <a:rPr lang="zh-CN" altLang="en-US" b="1" dirty="0">
                <a:ea typeface="楷体_GB2312" pitchFamily="1" charset="-122"/>
              </a:rPr>
              <a:t>大学生理想信念方面的调查</a:t>
            </a:r>
            <a:r>
              <a:rPr lang="zh-CN" altLang="en-US" sz="3200" b="1" dirty="0">
                <a:ea typeface="楷体_GB2312" pitchFamily="1" charset="-122"/>
              </a:rPr>
              <a:t> </a:t>
            </a:r>
          </a:p>
        </p:txBody>
      </p:sp>
    </p:spTree>
    <p:extLst>
      <p:ext uri="{BB962C8B-B14F-4D97-AF65-F5344CB8AC3E}">
        <p14:creationId xmlns:p14="http://schemas.microsoft.com/office/powerpoint/2010/main" xmlns="" val="73689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7827D366-9FAA-4432-9605-82B256F8B5CF}"/>
              </a:ext>
            </a:extLst>
          </p:cNvPr>
          <p:cNvSpPr/>
          <p:nvPr/>
        </p:nvSpPr>
        <p:spPr>
          <a:xfrm>
            <a:off x="3206408" y="1857900"/>
            <a:ext cx="8184705" cy="2861310"/>
          </a:xfrm>
          <a:prstGeom prst="rect">
            <a:avLst/>
          </a:prstGeom>
        </p:spPr>
        <p:txBody>
          <a:bodyPr wrap="square">
            <a:spAutoFit/>
          </a:bodyPr>
          <a:lstStyle/>
          <a:p>
            <a:pPr>
              <a:lnSpc>
                <a:spcPts val="2700"/>
              </a:lnSpc>
            </a:pPr>
            <a:r>
              <a:rPr lang="en-US" altLang="zh-CN" sz="2400" dirty="0">
                <a:solidFill>
                  <a:srgbClr val="FF0000"/>
                </a:solidFill>
                <a:latin typeface="华文中宋" panose="02010600040101010101" pitchFamily="2" charset="-122"/>
                <a:ea typeface="华文中宋" panose="02010600040101010101" pitchFamily="2" charset="-122"/>
              </a:rPr>
              <a:t>      </a:t>
            </a:r>
            <a:r>
              <a:rPr lang="zh-CN" altLang="zh-CN" sz="2400" dirty="0">
                <a:solidFill>
                  <a:srgbClr val="FF0000"/>
                </a:solidFill>
                <a:latin typeface="华文中宋" panose="02010600040101010101" pitchFamily="2" charset="-122"/>
                <a:ea typeface="华文中宋" panose="02010600040101010101" pitchFamily="2" charset="-122"/>
              </a:rPr>
              <a:t>信仰、信念、信心</a:t>
            </a:r>
            <a:r>
              <a:rPr lang="zh-CN" altLang="zh-CN" sz="2400" dirty="0">
                <a:latin typeface="华文中宋" panose="02010600040101010101" pitchFamily="2" charset="-122"/>
                <a:ea typeface="华文中宋" panose="02010600040101010101" pitchFamily="2" charset="-122"/>
              </a:rPr>
              <a:t>，任何时候都至关重要。小到一个人、一个集体，大到一个政党、一个民族、一个国家，只要有信仰、信念、信心，就会愈挫愈奋、愈战愈勇，否则就会不战自败、不打自垮。无论过去、现在还是将来，对马克思主义的信仰，对中国特色社会主义的信念，对实现中华民族伟大复兴中国梦的信心，都是指引和支撑中国人民站起来、富起来、强起来的强大精神力量。</a:t>
            </a:r>
            <a:r>
              <a:rPr lang="en-US" altLang="zh-CN" sz="2400" dirty="0">
                <a:latin typeface="华文中宋" panose="02010600040101010101" pitchFamily="2" charset="-122"/>
                <a:ea typeface="华文中宋" panose="02010600040101010101" pitchFamily="2" charset="-122"/>
              </a:rPr>
              <a:t>        </a:t>
            </a:r>
          </a:p>
          <a:p>
            <a:pPr>
              <a:lnSpc>
                <a:spcPts val="2700"/>
              </a:lnSpc>
            </a:pPr>
            <a:r>
              <a:rPr lang="en-US" altLang="zh-CN" sz="1865" dirty="0">
                <a:latin typeface="华文中宋" panose="02010600040101010101" pitchFamily="2" charset="-122"/>
                <a:ea typeface="华文中宋" panose="02010600040101010101" pitchFamily="2" charset="-122"/>
              </a:rPr>
              <a:t>        ——2018</a:t>
            </a:r>
            <a:r>
              <a:rPr lang="zh-CN" altLang="en-US" sz="1865" dirty="0">
                <a:latin typeface="华文中宋" panose="02010600040101010101" pitchFamily="2" charset="-122"/>
                <a:ea typeface="华文中宋" panose="02010600040101010101" pitchFamily="2" charset="-122"/>
              </a:rPr>
              <a:t>年</a:t>
            </a:r>
            <a:r>
              <a:rPr lang="en-US" altLang="zh-CN" sz="1865" dirty="0">
                <a:latin typeface="华文中宋" panose="02010600040101010101" pitchFamily="2" charset="-122"/>
                <a:ea typeface="华文中宋" panose="02010600040101010101" pitchFamily="2" charset="-122"/>
              </a:rPr>
              <a:t>12</a:t>
            </a:r>
            <a:r>
              <a:rPr lang="zh-CN" altLang="en-US" sz="1865" dirty="0">
                <a:latin typeface="华文中宋" panose="02010600040101010101" pitchFamily="2" charset="-122"/>
                <a:ea typeface="华文中宋" panose="02010600040101010101" pitchFamily="2" charset="-122"/>
              </a:rPr>
              <a:t>月</a:t>
            </a:r>
            <a:r>
              <a:rPr lang="en-US" altLang="zh-CN" sz="1865" dirty="0">
                <a:latin typeface="华文中宋" panose="02010600040101010101" pitchFamily="2" charset="-122"/>
                <a:ea typeface="华文中宋" panose="02010600040101010101" pitchFamily="2" charset="-122"/>
              </a:rPr>
              <a:t>18</a:t>
            </a:r>
            <a:r>
              <a:rPr lang="zh-CN" altLang="en-US" sz="1865" dirty="0">
                <a:latin typeface="华文中宋" panose="02010600040101010101" pitchFamily="2" charset="-122"/>
                <a:ea typeface="华文中宋" panose="02010600040101010101" pitchFamily="2" charset="-122"/>
              </a:rPr>
              <a:t>日，习近平在庆祝改革开放</a:t>
            </a:r>
            <a:r>
              <a:rPr lang="en-US" altLang="zh-CN" sz="1865" dirty="0">
                <a:latin typeface="华文中宋" panose="02010600040101010101" pitchFamily="2" charset="-122"/>
                <a:ea typeface="华文中宋" panose="02010600040101010101" pitchFamily="2" charset="-122"/>
              </a:rPr>
              <a:t>40</a:t>
            </a:r>
            <a:r>
              <a:rPr lang="zh-CN" altLang="en-US" sz="1865" dirty="0">
                <a:latin typeface="华文中宋" panose="02010600040101010101" pitchFamily="2" charset="-122"/>
                <a:ea typeface="华文中宋" panose="02010600040101010101" pitchFamily="2" charset="-122"/>
              </a:rPr>
              <a:t>周年大会上的讲话</a:t>
            </a:r>
            <a:endParaRPr lang="en-US" altLang="zh-CN" sz="1865" dirty="0">
              <a:latin typeface="华文中宋" panose="02010600040101010101" pitchFamily="2" charset="-122"/>
              <a:ea typeface="华文中宋" panose="02010600040101010101" pitchFamily="2" charset="-122"/>
            </a:endParaRPr>
          </a:p>
        </p:txBody>
      </p:sp>
      <p:pic>
        <p:nvPicPr>
          <p:cNvPr id="3" name="Picture 2" descr="E:\我图PPT\00001PNG素材\01党委政府\习大大新图.png">
            <a:extLst>
              <a:ext uri="{FF2B5EF4-FFF2-40B4-BE49-F238E27FC236}">
                <a16:creationId xmlns:a16="http://schemas.microsoft.com/office/drawing/2014/main" xmlns="" id="{6E61411F-0CD4-4406-B64D-8F6F62235C9E}"/>
              </a:ext>
            </a:extLst>
          </p:cNvPr>
          <p:cNvPicPr>
            <a:picLocks noChangeAspect="1" noChangeArrowheads="1"/>
          </p:cNvPicPr>
          <p:nvPr/>
        </p:nvPicPr>
        <p:blipFill>
          <a:blip r:embed="rId2" cstate="screen"/>
          <a:srcRect/>
          <a:stretch>
            <a:fillRect/>
          </a:stretch>
        </p:blipFill>
        <p:spPr bwMode="auto">
          <a:xfrm>
            <a:off x="958182" y="1478120"/>
            <a:ext cx="1986966" cy="24028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404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41C697B0-E3D1-4DA5-A33C-8E7BA981B6DE}"/>
              </a:ext>
            </a:extLst>
          </p:cNvPr>
          <p:cNvSpPr/>
          <p:nvPr/>
        </p:nvSpPr>
        <p:spPr>
          <a:xfrm>
            <a:off x="943285" y="2643751"/>
            <a:ext cx="6466395" cy="3293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defTabSz="685800">
              <a:lnSpc>
                <a:spcPct val="150000"/>
              </a:lnSpc>
              <a:defRPr/>
            </a:pPr>
            <a:r>
              <a:rPr lang="en-US" altLang="zh-CN" sz="2665" b="1" dirty="0">
                <a:solidFill>
                  <a:prstClr val="black"/>
                </a:solidFill>
                <a:latin typeface="微软雅黑" panose="020B0503020204020204" pitchFamily="34" charset="-122"/>
                <a:ea typeface="微软雅黑" panose="020B0503020204020204" pitchFamily="34" charset="-122"/>
                <a:cs typeface="+mn-ea"/>
                <a:sym typeface="+mn-lt"/>
              </a:rPr>
              <a:t>Q</a:t>
            </a:r>
            <a:r>
              <a:rPr lang="zh-CN" altLang="en-US" sz="2665" b="1" dirty="0">
                <a:solidFill>
                  <a:prstClr val="black"/>
                </a:solidFill>
                <a:latin typeface="微软雅黑" panose="020B0503020204020204" pitchFamily="34" charset="-122"/>
                <a:ea typeface="微软雅黑" panose="020B0503020204020204" pitchFamily="34" charset="-122"/>
                <a:cs typeface="+mn-ea"/>
                <a:sym typeface="+mn-lt"/>
              </a:rPr>
              <a:t>：你的目标是什么？</a:t>
            </a:r>
          </a:p>
          <a:p>
            <a:pPr lvl="0" defTabSz="685800">
              <a:lnSpc>
                <a:spcPct val="150000"/>
              </a:lnSpc>
              <a:defRPr/>
            </a:pPr>
            <a:r>
              <a:rPr lang="en-US" altLang="zh-CN" sz="2665" b="1" dirty="0">
                <a:solidFill>
                  <a:prstClr val="black"/>
                </a:solidFill>
                <a:latin typeface="微软雅黑" panose="020B0503020204020204" pitchFamily="34" charset="-122"/>
                <a:ea typeface="微软雅黑" panose="020B0503020204020204" pitchFamily="34" charset="-122"/>
                <a:cs typeface="+mn-ea"/>
                <a:sym typeface="+mn-lt"/>
              </a:rPr>
              <a:t>A</a:t>
            </a:r>
            <a:r>
              <a:rPr lang="zh-CN" altLang="en-US" sz="2665" b="1" dirty="0">
                <a:solidFill>
                  <a:prstClr val="black"/>
                </a:solidFill>
                <a:latin typeface="微软雅黑" panose="020B0503020204020204" pitchFamily="34" charset="-122"/>
                <a:ea typeface="微软雅黑" panose="020B0503020204020204" pitchFamily="34" charset="-122"/>
                <a:cs typeface="+mn-ea"/>
                <a:sym typeface="+mn-lt"/>
              </a:rPr>
              <a:t>：我不知道我的目标是什么。</a:t>
            </a:r>
          </a:p>
          <a:p>
            <a:pPr lvl="0" defTabSz="685800">
              <a:lnSpc>
                <a:spcPct val="150000"/>
              </a:lnSpc>
              <a:defRPr/>
            </a:pPr>
            <a:r>
              <a:rPr lang="zh-CN" altLang="en-US" sz="2665" b="1" dirty="0">
                <a:solidFill>
                  <a:prstClr val="black"/>
                </a:solidFill>
                <a:latin typeface="微软雅黑" panose="020B0503020204020204" pitchFamily="34" charset="-122"/>
                <a:ea typeface="微软雅黑" panose="020B0503020204020204" pitchFamily="34" charset="-122"/>
                <a:cs typeface="+mn-ea"/>
                <a:sym typeface="+mn-lt"/>
              </a:rPr>
              <a:t>      我上小学时，目标是毕业；</a:t>
            </a:r>
          </a:p>
          <a:p>
            <a:pPr lvl="0" defTabSz="685800">
              <a:lnSpc>
                <a:spcPct val="150000"/>
              </a:lnSpc>
              <a:defRPr/>
            </a:pPr>
            <a:r>
              <a:rPr lang="zh-CN" altLang="en-US" sz="2665" b="1" dirty="0">
                <a:solidFill>
                  <a:prstClr val="black"/>
                </a:solidFill>
                <a:latin typeface="微软雅黑" panose="020B0503020204020204" pitchFamily="34" charset="-122"/>
                <a:ea typeface="微软雅黑" panose="020B0503020204020204" pitchFamily="34" charset="-122"/>
                <a:cs typeface="+mn-ea"/>
                <a:sym typeface="+mn-lt"/>
              </a:rPr>
              <a:t>          我上中学时，目标是毕业；</a:t>
            </a:r>
          </a:p>
          <a:p>
            <a:pPr lvl="0" defTabSz="685800">
              <a:lnSpc>
                <a:spcPct val="150000"/>
              </a:lnSpc>
              <a:defRPr/>
            </a:pPr>
            <a:r>
              <a:rPr lang="zh-CN" altLang="en-US" sz="2665" b="1" dirty="0">
                <a:solidFill>
                  <a:prstClr val="black"/>
                </a:solidFill>
                <a:latin typeface="微软雅黑" panose="020B0503020204020204" pitchFamily="34" charset="-122"/>
                <a:ea typeface="微软雅黑" panose="020B0503020204020204" pitchFamily="34" charset="-122"/>
                <a:cs typeface="+mn-ea"/>
                <a:sym typeface="+mn-lt"/>
              </a:rPr>
              <a:t>              我上大学时，目标还是毕业</a:t>
            </a:r>
            <a:r>
              <a:rPr lang="en-US" altLang="zh-CN" sz="2665" b="1" dirty="0">
                <a:solidFill>
                  <a:prstClr val="black"/>
                </a:solidFill>
                <a:latin typeface="微软雅黑" panose="020B0503020204020204" pitchFamily="34" charset="-122"/>
                <a:ea typeface="微软雅黑" panose="020B0503020204020204" pitchFamily="34" charset="-122"/>
                <a:cs typeface="+mn-ea"/>
                <a:sym typeface="+mn-lt"/>
              </a:rPr>
              <a:t>……</a:t>
            </a:r>
          </a:p>
          <a:p>
            <a:pPr lvl="0" defTabSz="685800">
              <a:lnSpc>
                <a:spcPct val="150000"/>
              </a:lnSpc>
              <a:defRPr/>
            </a:pPr>
            <a:endPar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3" name="圆角矩形 23">
            <a:extLst>
              <a:ext uri="{FF2B5EF4-FFF2-40B4-BE49-F238E27FC236}">
                <a16:creationId xmlns:a16="http://schemas.microsoft.com/office/drawing/2014/main" xmlns="" id="{A83CEE22-BDD0-4DC9-8432-D65EEA0AB73F}"/>
              </a:ext>
            </a:extLst>
          </p:cNvPr>
          <p:cNvSpPr/>
          <p:nvPr/>
        </p:nvSpPr>
        <p:spPr>
          <a:xfrm>
            <a:off x="943285" y="1325624"/>
            <a:ext cx="4123167" cy="936668"/>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dirty="0"/>
          </a:p>
        </p:txBody>
      </p:sp>
      <p:sp>
        <p:nvSpPr>
          <p:cNvPr id="4" name="文本框 3">
            <a:extLst>
              <a:ext uri="{FF2B5EF4-FFF2-40B4-BE49-F238E27FC236}">
                <a16:creationId xmlns:a16="http://schemas.microsoft.com/office/drawing/2014/main" xmlns="" id="{2BE56FD7-946B-4853-A684-AED672016FEA}"/>
              </a:ext>
            </a:extLst>
          </p:cNvPr>
          <p:cNvSpPr txBox="1"/>
          <p:nvPr/>
        </p:nvSpPr>
        <p:spPr>
          <a:xfrm>
            <a:off x="1564640" y="1486180"/>
            <a:ext cx="3373120" cy="58356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确立奋斗目标</a:t>
            </a:r>
          </a:p>
        </p:txBody>
      </p:sp>
      <p:pic>
        <p:nvPicPr>
          <p:cNvPr id="5" name="图片 4">
            <a:extLst>
              <a:ext uri="{FF2B5EF4-FFF2-40B4-BE49-F238E27FC236}">
                <a16:creationId xmlns:a16="http://schemas.microsoft.com/office/drawing/2014/main" xmlns="" id="{B7C998F2-94D6-4E50-8C80-1671BFFCF10D}"/>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tretch>
            <a:fillRect/>
          </a:stretch>
        </p:blipFill>
        <p:spPr>
          <a:xfrm>
            <a:off x="5628495" y="732500"/>
            <a:ext cx="6015448" cy="4485117"/>
          </a:xfrm>
          <a:prstGeom prst="rect">
            <a:avLst/>
          </a:prstGeom>
        </p:spPr>
      </p:pic>
    </p:spTree>
    <p:extLst>
      <p:ext uri="{BB962C8B-B14F-4D97-AF65-F5344CB8AC3E}">
        <p14:creationId xmlns:p14="http://schemas.microsoft.com/office/powerpoint/2010/main" xmlns="" val="210515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
            <a:extLst>
              <a:ext uri="{FF2B5EF4-FFF2-40B4-BE49-F238E27FC236}">
                <a16:creationId xmlns:a16="http://schemas.microsoft.com/office/drawing/2014/main" xmlns="" id="{B1F60487-2E6C-4BBD-BD34-B11AC983C11F}"/>
              </a:ext>
            </a:extLst>
          </p:cNvPr>
          <p:cNvSpPr>
            <a:spLocks noChangeArrowheads="1"/>
          </p:cNvSpPr>
          <p:nvPr/>
        </p:nvSpPr>
        <p:spPr bwMode="auto">
          <a:xfrm>
            <a:off x="2162175" y="3313164"/>
            <a:ext cx="4362451" cy="1265237"/>
          </a:xfrm>
          <a:prstGeom prst="ellipse">
            <a:avLst/>
          </a:prstGeom>
          <a:solidFill>
            <a:srgbClr val="DDDDDD">
              <a:alpha val="50195"/>
            </a:srgbClr>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 name="Arc 4">
            <a:extLst>
              <a:ext uri="{FF2B5EF4-FFF2-40B4-BE49-F238E27FC236}">
                <a16:creationId xmlns:a16="http://schemas.microsoft.com/office/drawing/2014/main" xmlns="" id="{91E2EA9B-EEAB-41C9-92EA-629827DC5041}"/>
              </a:ext>
            </a:extLst>
          </p:cNvPr>
          <p:cNvSpPr/>
          <p:nvPr/>
        </p:nvSpPr>
        <p:spPr bwMode="auto">
          <a:xfrm rot="16200000">
            <a:off x="3784600" y="1354188"/>
            <a:ext cx="1536700" cy="4057651"/>
          </a:xfrm>
          <a:custGeom>
            <a:avLst/>
            <a:gdLst>
              <a:gd name="T0" fmla="*/ 1502457664 w 43200"/>
              <a:gd name="T1" fmla="*/ 2147483646 h 43200"/>
              <a:gd name="T2" fmla="*/ 972231708 w 43200"/>
              <a:gd name="T3" fmla="*/ 2147483646 h 43200"/>
              <a:gd name="T4" fmla="*/ 0 w 43200"/>
              <a:gd name="T5" fmla="*/ 2147483646 h 43200"/>
              <a:gd name="T6" fmla="*/ 972231708 w 43200"/>
              <a:gd name="T7" fmla="*/ 0 h 43200"/>
              <a:gd name="T8" fmla="*/ 1944463416 w 43200"/>
              <a:gd name="T9" fmla="*/ 2147483646 h 43200"/>
              <a:gd name="T10" fmla="*/ 1730121975 w 43200"/>
              <a:gd name="T11" fmla="*/ 2147483646 h 43200"/>
              <a:gd name="T12" fmla="*/ 1502457664 w 43200"/>
              <a:gd name="T13" fmla="*/ 2147483646 h 43200"/>
              <a:gd name="T14" fmla="*/ 972231708 w 43200"/>
              <a:gd name="T15" fmla="*/ 2147483646 h 43200"/>
              <a:gd name="T16" fmla="*/ 0 w 43200"/>
              <a:gd name="T17" fmla="*/ 2147483646 h 43200"/>
              <a:gd name="T18" fmla="*/ 972231708 w 43200"/>
              <a:gd name="T19" fmla="*/ 0 h 43200"/>
              <a:gd name="T20" fmla="*/ 1944463416 w 43200"/>
              <a:gd name="T21" fmla="*/ 2147483646 h 43200"/>
              <a:gd name="T22" fmla="*/ 1730121975 w 43200"/>
              <a:gd name="T23" fmla="*/ 2147483646 h 43200"/>
              <a:gd name="T24" fmla="*/ 972231708 w 43200"/>
              <a:gd name="T25" fmla="*/ 2147483646 h 43200"/>
              <a:gd name="T26" fmla="*/ 1502457664 w 43200"/>
              <a:gd name="T27" fmla="*/ 2147483646 h 4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200"/>
              <a:gd name="T43" fmla="*/ 0 h 43200"/>
              <a:gd name="T44" fmla="*/ 43200 w 43200"/>
              <a:gd name="T45" fmla="*/ 43200 h 4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200" h="43200" fill="none" extrusionOk="0">
                <a:moveTo>
                  <a:pt x="33380" y="39705"/>
                </a:moveTo>
                <a:cubicBezTo>
                  <a:pt x="29874" y="41985"/>
                  <a:pt x="25782" y="43199"/>
                  <a:pt x="21600" y="43200"/>
                </a:cubicBezTo>
                <a:cubicBezTo>
                  <a:pt x="9670" y="43200"/>
                  <a:pt x="0" y="33529"/>
                  <a:pt x="0" y="21600"/>
                </a:cubicBezTo>
                <a:cubicBezTo>
                  <a:pt x="0" y="9670"/>
                  <a:pt x="9670" y="0"/>
                  <a:pt x="21600" y="0"/>
                </a:cubicBezTo>
                <a:cubicBezTo>
                  <a:pt x="33529" y="0"/>
                  <a:pt x="43200" y="9670"/>
                  <a:pt x="43200" y="21600"/>
                </a:cubicBezTo>
                <a:cubicBezTo>
                  <a:pt x="43200" y="26520"/>
                  <a:pt x="41520" y="31293"/>
                  <a:pt x="38438" y="35129"/>
                </a:cubicBezTo>
              </a:path>
              <a:path w="43200" h="43200" stroke="0" extrusionOk="0">
                <a:moveTo>
                  <a:pt x="33380" y="39705"/>
                </a:moveTo>
                <a:cubicBezTo>
                  <a:pt x="29874" y="41985"/>
                  <a:pt x="25782" y="43199"/>
                  <a:pt x="21600" y="43200"/>
                </a:cubicBezTo>
                <a:cubicBezTo>
                  <a:pt x="9670" y="43200"/>
                  <a:pt x="0" y="33529"/>
                  <a:pt x="0" y="21600"/>
                </a:cubicBezTo>
                <a:cubicBezTo>
                  <a:pt x="0" y="9670"/>
                  <a:pt x="9670" y="0"/>
                  <a:pt x="21600" y="0"/>
                </a:cubicBezTo>
                <a:cubicBezTo>
                  <a:pt x="33529" y="0"/>
                  <a:pt x="43200" y="9670"/>
                  <a:pt x="43200" y="21600"/>
                </a:cubicBezTo>
                <a:cubicBezTo>
                  <a:pt x="43200" y="26520"/>
                  <a:pt x="41520" y="31293"/>
                  <a:pt x="38438" y="35129"/>
                </a:cubicBezTo>
                <a:lnTo>
                  <a:pt x="21600" y="21600"/>
                </a:lnTo>
                <a:lnTo>
                  <a:pt x="33380" y="39705"/>
                </a:lnTo>
                <a:close/>
              </a:path>
            </a:pathLst>
          </a:custGeom>
          <a:solidFill>
            <a:srgbClr val="00FFFF"/>
          </a:solidFill>
          <a:ln w="9525">
            <a:solidFill>
              <a:srgbClr val="0099FF"/>
            </a:solidFill>
            <a:round/>
          </a:ln>
        </p:spPr>
        <p:txBody>
          <a:bodyPr wrap="none" anchor="ctr"/>
          <a:lstStyle/>
          <a:p>
            <a:endParaRPr lang="zh-CN" altLang="en-US" dirty="0"/>
          </a:p>
        </p:txBody>
      </p:sp>
      <p:sp>
        <p:nvSpPr>
          <p:cNvPr id="5" name="Arc 5">
            <a:extLst>
              <a:ext uri="{FF2B5EF4-FFF2-40B4-BE49-F238E27FC236}">
                <a16:creationId xmlns:a16="http://schemas.microsoft.com/office/drawing/2014/main" xmlns="" id="{10BDEE82-F185-4CB6-952C-620A57B64C64}"/>
              </a:ext>
            </a:extLst>
          </p:cNvPr>
          <p:cNvSpPr/>
          <p:nvPr/>
        </p:nvSpPr>
        <p:spPr bwMode="auto">
          <a:xfrm rot="16200000">
            <a:off x="3928747" y="1273226"/>
            <a:ext cx="1379539" cy="3903663"/>
          </a:xfrm>
          <a:custGeom>
            <a:avLst/>
            <a:gdLst>
              <a:gd name="T0" fmla="*/ 934351986 w 43200"/>
              <a:gd name="T1" fmla="*/ 2147483646 h 43200"/>
              <a:gd name="T2" fmla="*/ 703401869 w 43200"/>
              <a:gd name="T3" fmla="*/ 2147483646 h 43200"/>
              <a:gd name="T4" fmla="*/ 0 w 43200"/>
              <a:gd name="T5" fmla="*/ 2147483646 h 43200"/>
              <a:gd name="T6" fmla="*/ 703401869 w 43200"/>
              <a:gd name="T7" fmla="*/ 0 h 43200"/>
              <a:gd name="T8" fmla="*/ 1406803738 w 43200"/>
              <a:gd name="T9" fmla="*/ 2147483646 h 43200"/>
              <a:gd name="T10" fmla="*/ 1025436334 w 43200"/>
              <a:gd name="T11" fmla="*/ 2147483646 h 43200"/>
              <a:gd name="T12" fmla="*/ 934351986 w 43200"/>
              <a:gd name="T13" fmla="*/ 2147483646 h 43200"/>
              <a:gd name="T14" fmla="*/ 703401869 w 43200"/>
              <a:gd name="T15" fmla="*/ 2147483646 h 43200"/>
              <a:gd name="T16" fmla="*/ 0 w 43200"/>
              <a:gd name="T17" fmla="*/ 2147483646 h 43200"/>
              <a:gd name="T18" fmla="*/ 703401869 w 43200"/>
              <a:gd name="T19" fmla="*/ 0 h 43200"/>
              <a:gd name="T20" fmla="*/ 1406803738 w 43200"/>
              <a:gd name="T21" fmla="*/ 2147483646 h 43200"/>
              <a:gd name="T22" fmla="*/ 1025436334 w 43200"/>
              <a:gd name="T23" fmla="*/ 2147483646 h 43200"/>
              <a:gd name="T24" fmla="*/ 703401869 w 43200"/>
              <a:gd name="T25" fmla="*/ 2147483646 h 43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200"/>
              <a:gd name="T40" fmla="*/ 0 h 43200"/>
              <a:gd name="T41" fmla="*/ 43200 w 43200"/>
              <a:gd name="T42" fmla="*/ 43200 h 43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200" h="43200" fill="none" extrusionOk="0">
                <a:moveTo>
                  <a:pt x="28692" y="42002"/>
                </a:moveTo>
                <a:cubicBezTo>
                  <a:pt x="26411" y="42795"/>
                  <a:pt x="24014" y="43199"/>
                  <a:pt x="21600" y="43200"/>
                </a:cubicBezTo>
                <a:cubicBezTo>
                  <a:pt x="9670" y="43200"/>
                  <a:pt x="0" y="33529"/>
                  <a:pt x="0" y="21600"/>
                </a:cubicBezTo>
                <a:cubicBezTo>
                  <a:pt x="0" y="9670"/>
                  <a:pt x="9670" y="0"/>
                  <a:pt x="21600" y="0"/>
                </a:cubicBezTo>
                <a:cubicBezTo>
                  <a:pt x="33529" y="0"/>
                  <a:pt x="43200" y="9670"/>
                  <a:pt x="43200" y="21600"/>
                </a:cubicBezTo>
                <a:cubicBezTo>
                  <a:pt x="43200" y="29688"/>
                  <a:pt x="38680" y="37099"/>
                  <a:pt x="31489" y="40802"/>
                </a:cubicBezTo>
              </a:path>
              <a:path w="43200" h="43200" stroke="0" extrusionOk="0">
                <a:moveTo>
                  <a:pt x="28692" y="42002"/>
                </a:moveTo>
                <a:cubicBezTo>
                  <a:pt x="26411" y="42795"/>
                  <a:pt x="24014" y="43199"/>
                  <a:pt x="21600" y="43200"/>
                </a:cubicBezTo>
                <a:cubicBezTo>
                  <a:pt x="9670" y="43200"/>
                  <a:pt x="0" y="33529"/>
                  <a:pt x="0" y="21600"/>
                </a:cubicBezTo>
                <a:cubicBezTo>
                  <a:pt x="0" y="9670"/>
                  <a:pt x="9670" y="0"/>
                  <a:pt x="21600" y="0"/>
                </a:cubicBezTo>
                <a:cubicBezTo>
                  <a:pt x="33529" y="0"/>
                  <a:pt x="43200" y="9670"/>
                  <a:pt x="43200" y="21600"/>
                </a:cubicBezTo>
                <a:cubicBezTo>
                  <a:pt x="43200" y="29688"/>
                  <a:pt x="38680" y="37099"/>
                  <a:pt x="31489" y="40802"/>
                </a:cubicBezTo>
                <a:lnTo>
                  <a:pt x="21600" y="21600"/>
                </a:lnTo>
                <a:lnTo>
                  <a:pt x="28692" y="42002"/>
                </a:lnTo>
                <a:close/>
              </a:path>
            </a:pathLst>
          </a:custGeom>
          <a:solidFill>
            <a:srgbClr val="66FF99"/>
          </a:solidFill>
          <a:ln>
            <a:noFill/>
          </a:ln>
        </p:spPr>
        <p:txBody>
          <a:bodyPr wrap="none" anchor="ctr"/>
          <a:lstStyle/>
          <a:p>
            <a:endParaRPr lang="zh-CN" altLang="en-US"/>
          </a:p>
        </p:txBody>
      </p:sp>
      <p:sp>
        <p:nvSpPr>
          <p:cNvPr id="6" name="Arc 6">
            <a:extLst>
              <a:ext uri="{FF2B5EF4-FFF2-40B4-BE49-F238E27FC236}">
                <a16:creationId xmlns:a16="http://schemas.microsoft.com/office/drawing/2014/main" xmlns="" id="{F6ABF836-4D64-4DA7-9E1C-B7FBE2AFD1FB}"/>
              </a:ext>
            </a:extLst>
          </p:cNvPr>
          <p:cNvSpPr/>
          <p:nvPr/>
        </p:nvSpPr>
        <p:spPr bwMode="auto">
          <a:xfrm rot="16200000">
            <a:off x="3812381" y="1418036"/>
            <a:ext cx="1379539" cy="3763963"/>
          </a:xfrm>
          <a:custGeom>
            <a:avLst/>
            <a:gdLst>
              <a:gd name="T0" fmla="*/ 489320692 w 43200"/>
              <a:gd name="T1" fmla="*/ 2147483646 h 42175"/>
              <a:gd name="T2" fmla="*/ 0 w 43200"/>
              <a:gd name="T3" fmla="*/ 2147483646 h 42175"/>
              <a:gd name="T4" fmla="*/ 703401869 w 43200"/>
              <a:gd name="T5" fmla="*/ 0 h 42175"/>
              <a:gd name="T6" fmla="*/ 1406803738 w 43200"/>
              <a:gd name="T7" fmla="*/ 2147483646 h 42175"/>
              <a:gd name="T8" fmla="*/ 1025436334 w 43200"/>
              <a:gd name="T9" fmla="*/ 2147483646 h 42175"/>
              <a:gd name="T10" fmla="*/ 489320692 w 43200"/>
              <a:gd name="T11" fmla="*/ 2147483646 h 42175"/>
              <a:gd name="T12" fmla="*/ 0 w 43200"/>
              <a:gd name="T13" fmla="*/ 2147483646 h 42175"/>
              <a:gd name="T14" fmla="*/ 703401869 w 43200"/>
              <a:gd name="T15" fmla="*/ 0 h 42175"/>
              <a:gd name="T16" fmla="*/ 1406803738 w 43200"/>
              <a:gd name="T17" fmla="*/ 2147483646 h 42175"/>
              <a:gd name="T18" fmla="*/ 1025436334 w 43200"/>
              <a:gd name="T19" fmla="*/ 2147483646 h 42175"/>
              <a:gd name="T20" fmla="*/ 703401869 w 43200"/>
              <a:gd name="T21" fmla="*/ 2147483646 h 421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0"/>
              <a:gd name="T34" fmla="*/ 0 h 42175"/>
              <a:gd name="T35" fmla="*/ 43200 w 43200"/>
              <a:gd name="T36" fmla="*/ 42175 h 421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0" h="42175" fill="none" extrusionOk="0">
                <a:moveTo>
                  <a:pt x="15026" y="42175"/>
                </a:moveTo>
                <a:cubicBezTo>
                  <a:pt x="6075" y="39315"/>
                  <a:pt x="0" y="30997"/>
                  <a:pt x="0" y="21600"/>
                </a:cubicBezTo>
                <a:cubicBezTo>
                  <a:pt x="0" y="9670"/>
                  <a:pt x="9670" y="0"/>
                  <a:pt x="21600" y="0"/>
                </a:cubicBezTo>
                <a:cubicBezTo>
                  <a:pt x="33529" y="0"/>
                  <a:pt x="43200" y="9670"/>
                  <a:pt x="43200" y="21600"/>
                </a:cubicBezTo>
                <a:cubicBezTo>
                  <a:pt x="43200" y="29688"/>
                  <a:pt x="38680" y="37099"/>
                  <a:pt x="31489" y="40802"/>
                </a:cubicBezTo>
              </a:path>
              <a:path w="43200" h="42175" stroke="0" extrusionOk="0">
                <a:moveTo>
                  <a:pt x="15026" y="42175"/>
                </a:moveTo>
                <a:cubicBezTo>
                  <a:pt x="6075" y="39315"/>
                  <a:pt x="0" y="30997"/>
                  <a:pt x="0" y="21600"/>
                </a:cubicBezTo>
                <a:cubicBezTo>
                  <a:pt x="0" y="9670"/>
                  <a:pt x="9670" y="0"/>
                  <a:pt x="21600" y="0"/>
                </a:cubicBezTo>
                <a:cubicBezTo>
                  <a:pt x="33529" y="0"/>
                  <a:pt x="43200" y="9670"/>
                  <a:pt x="43200" y="21600"/>
                </a:cubicBezTo>
                <a:cubicBezTo>
                  <a:pt x="43200" y="29688"/>
                  <a:pt x="38680" y="37099"/>
                  <a:pt x="31489" y="40802"/>
                </a:cubicBezTo>
                <a:lnTo>
                  <a:pt x="21600" y="21600"/>
                </a:lnTo>
                <a:lnTo>
                  <a:pt x="15026" y="42175"/>
                </a:lnTo>
                <a:close/>
              </a:path>
            </a:pathLst>
          </a:custGeom>
          <a:solidFill>
            <a:srgbClr val="FF66FF"/>
          </a:solidFill>
          <a:ln>
            <a:noFill/>
          </a:ln>
        </p:spPr>
        <p:txBody>
          <a:bodyPr wrap="none" anchor="ctr"/>
          <a:lstStyle/>
          <a:p>
            <a:endParaRPr lang="zh-CN" altLang="en-US"/>
          </a:p>
        </p:txBody>
      </p:sp>
      <p:sp>
        <p:nvSpPr>
          <p:cNvPr id="7" name="Arc 7">
            <a:extLst>
              <a:ext uri="{FF2B5EF4-FFF2-40B4-BE49-F238E27FC236}">
                <a16:creationId xmlns:a16="http://schemas.microsoft.com/office/drawing/2014/main" xmlns="" id="{1BCA7F30-820B-40C2-A4FF-E004E47F70BE}"/>
              </a:ext>
            </a:extLst>
          </p:cNvPr>
          <p:cNvSpPr/>
          <p:nvPr/>
        </p:nvSpPr>
        <p:spPr bwMode="auto">
          <a:xfrm rot="16200000">
            <a:off x="3744120" y="1448645"/>
            <a:ext cx="1414463" cy="3635375"/>
          </a:xfrm>
          <a:custGeom>
            <a:avLst/>
            <a:gdLst>
              <a:gd name="T0" fmla="*/ 243673044 w 43200"/>
              <a:gd name="T1" fmla="*/ 2147483646 h 40803"/>
              <a:gd name="T2" fmla="*/ 0 w 43200"/>
              <a:gd name="T3" fmla="*/ 2147483646 h 40803"/>
              <a:gd name="T4" fmla="*/ 758189199 w 43200"/>
              <a:gd name="T5" fmla="*/ 0 h 40803"/>
              <a:gd name="T6" fmla="*/ 1516377318 w 43200"/>
              <a:gd name="T7" fmla="*/ 2147483646 h 40803"/>
              <a:gd name="T8" fmla="*/ 1105305557 w 43200"/>
              <a:gd name="T9" fmla="*/ 2147483646 h 40803"/>
              <a:gd name="T10" fmla="*/ 243673044 w 43200"/>
              <a:gd name="T11" fmla="*/ 2147483646 h 40803"/>
              <a:gd name="T12" fmla="*/ 0 w 43200"/>
              <a:gd name="T13" fmla="*/ 2147483646 h 40803"/>
              <a:gd name="T14" fmla="*/ 758189199 w 43200"/>
              <a:gd name="T15" fmla="*/ 0 h 40803"/>
              <a:gd name="T16" fmla="*/ 1516377318 w 43200"/>
              <a:gd name="T17" fmla="*/ 2147483646 h 40803"/>
              <a:gd name="T18" fmla="*/ 1105305557 w 43200"/>
              <a:gd name="T19" fmla="*/ 2147483646 h 40803"/>
              <a:gd name="T20" fmla="*/ 758189199 w 43200"/>
              <a:gd name="T21" fmla="*/ 2147483646 h 408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0"/>
              <a:gd name="T34" fmla="*/ 0 h 40803"/>
              <a:gd name="T35" fmla="*/ 43200 w 43200"/>
              <a:gd name="T36" fmla="*/ 40803 h 408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0" h="40803" fill="none" extrusionOk="0">
                <a:moveTo>
                  <a:pt x="6942" y="37466"/>
                </a:moveTo>
                <a:cubicBezTo>
                  <a:pt x="2516" y="33377"/>
                  <a:pt x="0" y="27625"/>
                  <a:pt x="0" y="21600"/>
                </a:cubicBezTo>
                <a:cubicBezTo>
                  <a:pt x="0" y="9670"/>
                  <a:pt x="9670" y="0"/>
                  <a:pt x="21600" y="0"/>
                </a:cubicBezTo>
                <a:cubicBezTo>
                  <a:pt x="33529" y="0"/>
                  <a:pt x="43200" y="9670"/>
                  <a:pt x="43200" y="21600"/>
                </a:cubicBezTo>
                <a:cubicBezTo>
                  <a:pt x="43200" y="29688"/>
                  <a:pt x="38680" y="37099"/>
                  <a:pt x="31489" y="40802"/>
                </a:cubicBezTo>
              </a:path>
              <a:path w="43200" h="40803" stroke="0" extrusionOk="0">
                <a:moveTo>
                  <a:pt x="6942" y="37466"/>
                </a:moveTo>
                <a:cubicBezTo>
                  <a:pt x="2516" y="33377"/>
                  <a:pt x="0" y="27625"/>
                  <a:pt x="0" y="21600"/>
                </a:cubicBezTo>
                <a:cubicBezTo>
                  <a:pt x="0" y="9670"/>
                  <a:pt x="9670" y="0"/>
                  <a:pt x="21600" y="0"/>
                </a:cubicBezTo>
                <a:cubicBezTo>
                  <a:pt x="33529" y="0"/>
                  <a:pt x="43200" y="9670"/>
                  <a:pt x="43200" y="21600"/>
                </a:cubicBezTo>
                <a:cubicBezTo>
                  <a:pt x="43200" y="29688"/>
                  <a:pt x="38680" y="37099"/>
                  <a:pt x="31489" y="40802"/>
                </a:cubicBezTo>
                <a:lnTo>
                  <a:pt x="21600" y="21600"/>
                </a:lnTo>
                <a:lnTo>
                  <a:pt x="6942" y="37466"/>
                </a:lnTo>
                <a:close/>
              </a:path>
            </a:pathLst>
          </a:custGeom>
          <a:solidFill>
            <a:srgbClr val="FFCF57"/>
          </a:solidFill>
          <a:ln>
            <a:noFill/>
          </a:ln>
        </p:spPr>
        <p:txBody>
          <a:bodyPr wrap="none" anchor="ctr"/>
          <a:lstStyle/>
          <a:p>
            <a:endParaRPr lang="zh-CN" altLang="en-US"/>
          </a:p>
        </p:txBody>
      </p:sp>
      <p:sp>
        <p:nvSpPr>
          <p:cNvPr id="8" name="Text Box 8">
            <a:extLst>
              <a:ext uri="{FF2B5EF4-FFF2-40B4-BE49-F238E27FC236}">
                <a16:creationId xmlns:a16="http://schemas.microsoft.com/office/drawing/2014/main" xmlns="" id="{42831B5A-A64C-40B8-B1C8-8C094467EB55}"/>
              </a:ext>
            </a:extLst>
          </p:cNvPr>
          <p:cNvSpPr txBox="1">
            <a:spLocks noChangeArrowheads="1"/>
          </p:cNvSpPr>
          <p:nvPr/>
        </p:nvSpPr>
        <p:spPr bwMode="auto">
          <a:xfrm>
            <a:off x="5462588" y="3360788"/>
            <a:ext cx="768351"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Arial" panose="020B0604020202020204" pitchFamily="34" charset="0"/>
              <a:buNone/>
            </a:pPr>
            <a:r>
              <a:rPr lang="en-US" altLang="zh-CN" sz="1800" b="1" dirty="0">
                <a:solidFill>
                  <a:srgbClr val="1C1C1C"/>
                </a:solidFill>
              </a:rPr>
              <a:t>10%</a:t>
            </a:r>
          </a:p>
        </p:txBody>
      </p:sp>
      <p:sp>
        <p:nvSpPr>
          <p:cNvPr id="9" name="Text Box 9">
            <a:extLst>
              <a:ext uri="{FF2B5EF4-FFF2-40B4-BE49-F238E27FC236}">
                <a16:creationId xmlns:a16="http://schemas.microsoft.com/office/drawing/2014/main" xmlns="" id="{94538B34-2667-43FF-9D88-C9CFCC199852}"/>
              </a:ext>
            </a:extLst>
          </p:cNvPr>
          <p:cNvSpPr txBox="1">
            <a:spLocks noChangeArrowheads="1"/>
          </p:cNvSpPr>
          <p:nvPr/>
        </p:nvSpPr>
        <p:spPr bwMode="auto">
          <a:xfrm>
            <a:off x="5962651" y="3054400"/>
            <a:ext cx="661299"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Arial" panose="020B0604020202020204" pitchFamily="34" charset="0"/>
              <a:buNone/>
            </a:pPr>
            <a:r>
              <a:rPr lang="en-US" altLang="zh-CN" sz="1800" b="1" dirty="0">
                <a:solidFill>
                  <a:srgbClr val="1C1C1C"/>
                </a:solidFill>
              </a:rPr>
              <a:t>3%</a:t>
            </a:r>
          </a:p>
        </p:txBody>
      </p:sp>
      <p:sp>
        <p:nvSpPr>
          <p:cNvPr id="10" name="Line 10">
            <a:extLst>
              <a:ext uri="{FF2B5EF4-FFF2-40B4-BE49-F238E27FC236}">
                <a16:creationId xmlns:a16="http://schemas.microsoft.com/office/drawing/2014/main" xmlns="" id="{56C002F9-7061-4681-B6B1-946246516966}"/>
              </a:ext>
            </a:extLst>
          </p:cNvPr>
          <p:cNvSpPr>
            <a:spLocks noChangeShapeType="1"/>
          </p:cNvSpPr>
          <p:nvPr/>
        </p:nvSpPr>
        <p:spPr bwMode="auto">
          <a:xfrm>
            <a:off x="6381751" y="3494138"/>
            <a:ext cx="0" cy="115887"/>
          </a:xfrm>
          <a:prstGeom prst="line">
            <a:avLst/>
          </a:prstGeom>
          <a:noFill/>
          <a:ln w="9525">
            <a:solidFill>
              <a:srgbClr val="1C1C1C">
                <a:alpha val="34117"/>
              </a:srgbClr>
            </a:solidFill>
            <a:rou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 name="Line 11">
            <a:extLst>
              <a:ext uri="{FF2B5EF4-FFF2-40B4-BE49-F238E27FC236}">
                <a16:creationId xmlns:a16="http://schemas.microsoft.com/office/drawing/2014/main" xmlns="" id="{9C315268-71FC-4A0A-8F3D-D1D497124F33}"/>
              </a:ext>
            </a:extLst>
          </p:cNvPr>
          <p:cNvSpPr>
            <a:spLocks noChangeShapeType="1"/>
          </p:cNvSpPr>
          <p:nvPr/>
        </p:nvSpPr>
        <p:spPr bwMode="auto">
          <a:xfrm flipH="1">
            <a:off x="5967413" y="3752900"/>
            <a:ext cx="0" cy="69851"/>
          </a:xfrm>
          <a:prstGeom prst="line">
            <a:avLst/>
          </a:prstGeom>
          <a:noFill/>
          <a:ln w="9525">
            <a:solidFill>
              <a:srgbClr val="1C1C1C">
                <a:alpha val="34117"/>
              </a:srgbClr>
            </a:solidFill>
            <a:rou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2" name="Line 12">
            <a:extLst>
              <a:ext uri="{FF2B5EF4-FFF2-40B4-BE49-F238E27FC236}">
                <a16:creationId xmlns:a16="http://schemas.microsoft.com/office/drawing/2014/main" xmlns="" id="{5AB724F2-08BF-4E35-909E-83B1CC91F403}"/>
              </a:ext>
            </a:extLst>
          </p:cNvPr>
          <p:cNvSpPr>
            <a:spLocks noChangeShapeType="1"/>
          </p:cNvSpPr>
          <p:nvPr/>
        </p:nvSpPr>
        <p:spPr bwMode="auto">
          <a:xfrm flipH="1">
            <a:off x="3724276" y="3244901"/>
            <a:ext cx="1014413" cy="830263"/>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3" name="Arc 13">
            <a:extLst>
              <a:ext uri="{FF2B5EF4-FFF2-40B4-BE49-F238E27FC236}">
                <a16:creationId xmlns:a16="http://schemas.microsoft.com/office/drawing/2014/main" xmlns="" id="{F4F1E1C0-3037-4032-AAAA-9E2C4CE9C301}"/>
              </a:ext>
            </a:extLst>
          </p:cNvPr>
          <p:cNvSpPr/>
          <p:nvPr/>
        </p:nvSpPr>
        <p:spPr bwMode="auto">
          <a:xfrm rot="16200000">
            <a:off x="3764757" y="1021608"/>
            <a:ext cx="1768475" cy="4532312"/>
          </a:xfrm>
          <a:custGeom>
            <a:avLst/>
            <a:gdLst>
              <a:gd name="T0" fmla="*/ 0 w 41412"/>
              <a:gd name="T1" fmla="*/ 2147483646 h 41573"/>
              <a:gd name="T2" fmla="*/ 1542931363 w 41412"/>
              <a:gd name="T3" fmla="*/ 0 h 41573"/>
              <a:gd name="T4" fmla="*/ 2147483646 w 41412"/>
              <a:gd name="T5" fmla="*/ 2147483646 h 41573"/>
              <a:gd name="T6" fmla="*/ 2147483646 w 41412"/>
              <a:gd name="T7" fmla="*/ 2147483646 h 41573"/>
              <a:gd name="T8" fmla="*/ 0 w 41412"/>
              <a:gd name="T9" fmla="*/ 2147483646 h 41573"/>
              <a:gd name="T10" fmla="*/ 1542931363 w 41412"/>
              <a:gd name="T11" fmla="*/ 0 h 41573"/>
              <a:gd name="T12" fmla="*/ 2147483646 w 41412"/>
              <a:gd name="T13" fmla="*/ 2147483646 h 41573"/>
              <a:gd name="T14" fmla="*/ 2147483646 w 41412"/>
              <a:gd name="T15" fmla="*/ 2147483646 h 41573"/>
              <a:gd name="T16" fmla="*/ 1542931363 w 41412"/>
              <a:gd name="T17" fmla="*/ 2147483646 h 415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412"/>
              <a:gd name="T28" fmla="*/ 0 h 41573"/>
              <a:gd name="T29" fmla="*/ 41412 w 41412"/>
              <a:gd name="T30" fmla="*/ 41573 h 415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412" h="41573" fill="none" extrusionOk="0">
                <a:moveTo>
                  <a:pt x="0" y="12994"/>
                </a:moveTo>
                <a:cubicBezTo>
                  <a:pt x="3427" y="5104"/>
                  <a:pt x="11209" y="-1"/>
                  <a:pt x="19812" y="0"/>
                </a:cubicBezTo>
                <a:cubicBezTo>
                  <a:pt x="31741" y="0"/>
                  <a:pt x="41412" y="9670"/>
                  <a:pt x="41412" y="21600"/>
                </a:cubicBezTo>
                <a:cubicBezTo>
                  <a:pt x="41412" y="30353"/>
                  <a:pt x="36129" y="38241"/>
                  <a:pt x="28035" y="41573"/>
                </a:cubicBezTo>
              </a:path>
              <a:path w="41412" h="41573" stroke="0" extrusionOk="0">
                <a:moveTo>
                  <a:pt x="0" y="12994"/>
                </a:moveTo>
                <a:cubicBezTo>
                  <a:pt x="3427" y="5104"/>
                  <a:pt x="11209" y="-1"/>
                  <a:pt x="19812" y="0"/>
                </a:cubicBezTo>
                <a:cubicBezTo>
                  <a:pt x="31741" y="0"/>
                  <a:pt x="41412" y="9670"/>
                  <a:pt x="41412" y="21600"/>
                </a:cubicBezTo>
                <a:cubicBezTo>
                  <a:pt x="41412" y="30353"/>
                  <a:pt x="36129" y="38241"/>
                  <a:pt x="28035" y="41573"/>
                </a:cubicBezTo>
                <a:lnTo>
                  <a:pt x="19812" y="21600"/>
                </a:lnTo>
                <a:lnTo>
                  <a:pt x="0" y="12994"/>
                </a:lnTo>
                <a:close/>
              </a:path>
            </a:pathLst>
          </a:custGeom>
          <a:gradFill rotWithShape="1">
            <a:gsLst>
              <a:gs pos="0">
                <a:srgbClr val="294261"/>
              </a:gs>
              <a:gs pos="100000">
                <a:schemeClr val="accent1"/>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dirty="0"/>
          </a:p>
        </p:txBody>
      </p:sp>
      <p:sp>
        <p:nvSpPr>
          <p:cNvPr id="14" name="Freeform 14">
            <a:extLst>
              <a:ext uri="{FF2B5EF4-FFF2-40B4-BE49-F238E27FC236}">
                <a16:creationId xmlns:a16="http://schemas.microsoft.com/office/drawing/2014/main" xmlns="" id="{F4111D65-E47C-4C44-B59F-C6CD3FC6FFCC}"/>
              </a:ext>
            </a:extLst>
          </p:cNvPr>
          <p:cNvSpPr/>
          <p:nvPr/>
        </p:nvSpPr>
        <p:spPr bwMode="auto">
          <a:xfrm>
            <a:off x="6734175" y="2703564"/>
            <a:ext cx="223839" cy="295275"/>
          </a:xfrm>
          <a:custGeom>
            <a:avLst/>
            <a:gdLst>
              <a:gd name="T0" fmla="*/ 2147483646 w 141"/>
              <a:gd name="T1" fmla="*/ 2147483646 h 186"/>
              <a:gd name="T2" fmla="*/ 2147483646 w 141"/>
              <a:gd name="T3" fmla="*/ 2147483646 h 186"/>
              <a:gd name="T4" fmla="*/ 2147483646 w 141"/>
              <a:gd name="T5" fmla="*/ 2147483646 h 186"/>
              <a:gd name="T6" fmla="*/ 0 w 141"/>
              <a:gd name="T7" fmla="*/ 0 h 186"/>
              <a:gd name="T8" fmla="*/ 2147483646 w 141"/>
              <a:gd name="T9" fmla="*/ 2147483646 h 186"/>
              <a:gd name="T10" fmla="*/ 0 60000 65536"/>
              <a:gd name="T11" fmla="*/ 0 60000 65536"/>
              <a:gd name="T12" fmla="*/ 0 60000 65536"/>
              <a:gd name="T13" fmla="*/ 0 60000 65536"/>
              <a:gd name="T14" fmla="*/ 0 60000 65536"/>
              <a:gd name="T15" fmla="*/ 0 w 141"/>
              <a:gd name="T16" fmla="*/ 0 h 186"/>
              <a:gd name="T17" fmla="*/ 141 w 141"/>
              <a:gd name="T18" fmla="*/ 186 h 186"/>
            </a:gdLst>
            <a:ahLst/>
            <a:cxnLst>
              <a:cxn ang="T10">
                <a:pos x="T0" y="T1"/>
              </a:cxn>
              <a:cxn ang="T11">
                <a:pos x="T2" y="T3"/>
              </a:cxn>
              <a:cxn ang="T12">
                <a:pos x="T4" y="T5"/>
              </a:cxn>
              <a:cxn ang="T13">
                <a:pos x="T6" y="T7"/>
              </a:cxn>
              <a:cxn ang="T14">
                <a:pos x="T8" y="T9"/>
              </a:cxn>
            </a:cxnLst>
            <a:rect l="T15" t="T16" r="T17" b="T18"/>
            <a:pathLst>
              <a:path w="141" h="186">
                <a:moveTo>
                  <a:pt x="133" y="72"/>
                </a:moveTo>
                <a:lnTo>
                  <a:pt x="141" y="161"/>
                </a:lnTo>
                <a:lnTo>
                  <a:pt x="15" y="186"/>
                </a:lnTo>
                <a:lnTo>
                  <a:pt x="0" y="0"/>
                </a:lnTo>
                <a:lnTo>
                  <a:pt x="133" y="72"/>
                </a:lnTo>
                <a:close/>
              </a:path>
            </a:pathLst>
          </a:custGeom>
          <a:solidFill>
            <a:schemeClr val="accent1"/>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5" name="Arc 15">
            <a:extLst>
              <a:ext uri="{FF2B5EF4-FFF2-40B4-BE49-F238E27FC236}">
                <a16:creationId xmlns:a16="http://schemas.microsoft.com/office/drawing/2014/main" xmlns="" id="{0D7661C5-B13D-4854-9950-FDB63B736C04}"/>
              </a:ext>
            </a:extLst>
          </p:cNvPr>
          <p:cNvSpPr/>
          <p:nvPr/>
        </p:nvSpPr>
        <p:spPr bwMode="auto">
          <a:xfrm rot="16200000">
            <a:off x="3780632" y="851745"/>
            <a:ext cx="1757363" cy="4537075"/>
          </a:xfrm>
          <a:custGeom>
            <a:avLst/>
            <a:gdLst>
              <a:gd name="T0" fmla="*/ -78482 w 41134"/>
              <a:gd name="T1" fmla="*/ 2147483646 h 41573"/>
              <a:gd name="T2" fmla="*/ 1523256051 w 41134"/>
              <a:gd name="T3" fmla="*/ 0 h 41573"/>
              <a:gd name="T4" fmla="*/ 2147483646 w 41134"/>
              <a:gd name="T5" fmla="*/ 2147483646 h 41573"/>
              <a:gd name="T6" fmla="*/ 2147483646 w 41134"/>
              <a:gd name="T7" fmla="*/ 2147483646 h 41573"/>
              <a:gd name="T8" fmla="*/ -78482 w 41134"/>
              <a:gd name="T9" fmla="*/ 2147483646 h 41573"/>
              <a:gd name="T10" fmla="*/ 1523256051 w 41134"/>
              <a:gd name="T11" fmla="*/ 0 h 41573"/>
              <a:gd name="T12" fmla="*/ 2147483646 w 41134"/>
              <a:gd name="T13" fmla="*/ 2147483646 h 41573"/>
              <a:gd name="T14" fmla="*/ 2147483646 w 41134"/>
              <a:gd name="T15" fmla="*/ 2147483646 h 41573"/>
              <a:gd name="T16" fmla="*/ 1523256051 w 41134"/>
              <a:gd name="T17" fmla="*/ 2147483646 h 415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134"/>
              <a:gd name="T28" fmla="*/ 0 h 41573"/>
              <a:gd name="T29" fmla="*/ 41134 w 41134"/>
              <a:gd name="T30" fmla="*/ 41573 h 415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134" h="41573" fill="none" extrusionOk="0">
                <a:moveTo>
                  <a:pt x="-1" y="12381"/>
                </a:moveTo>
                <a:cubicBezTo>
                  <a:pt x="3566" y="4822"/>
                  <a:pt x="11175" y="-1"/>
                  <a:pt x="19534" y="0"/>
                </a:cubicBezTo>
                <a:cubicBezTo>
                  <a:pt x="31463" y="0"/>
                  <a:pt x="41134" y="9670"/>
                  <a:pt x="41134" y="21600"/>
                </a:cubicBezTo>
                <a:cubicBezTo>
                  <a:pt x="41134" y="30353"/>
                  <a:pt x="35851" y="38241"/>
                  <a:pt x="27757" y="41573"/>
                </a:cubicBezTo>
              </a:path>
              <a:path w="41134" h="41573" stroke="0" extrusionOk="0">
                <a:moveTo>
                  <a:pt x="-1" y="12381"/>
                </a:moveTo>
                <a:cubicBezTo>
                  <a:pt x="3566" y="4822"/>
                  <a:pt x="11175" y="-1"/>
                  <a:pt x="19534" y="0"/>
                </a:cubicBezTo>
                <a:cubicBezTo>
                  <a:pt x="31463" y="0"/>
                  <a:pt x="41134" y="9670"/>
                  <a:pt x="41134" y="21600"/>
                </a:cubicBezTo>
                <a:cubicBezTo>
                  <a:pt x="41134" y="30353"/>
                  <a:pt x="35851" y="38241"/>
                  <a:pt x="27757" y="41573"/>
                </a:cubicBezTo>
                <a:lnTo>
                  <a:pt x="19534" y="21600"/>
                </a:lnTo>
                <a:lnTo>
                  <a:pt x="-1" y="12381"/>
                </a:lnTo>
                <a:close/>
              </a:path>
            </a:pathLst>
          </a:custGeom>
          <a:solidFill>
            <a:srgbClr val="0099FF"/>
          </a:solidFill>
          <a:ln>
            <a:noFill/>
          </a:ln>
        </p:spPr>
        <p:txBody>
          <a:bodyPr wrap="none" anchor="ctr"/>
          <a:lstStyle/>
          <a:p>
            <a:endParaRPr lang="zh-CN" altLang="en-US" dirty="0"/>
          </a:p>
        </p:txBody>
      </p:sp>
      <p:sp>
        <p:nvSpPr>
          <p:cNvPr id="16" name="Text Box 16">
            <a:extLst>
              <a:ext uri="{FF2B5EF4-FFF2-40B4-BE49-F238E27FC236}">
                <a16:creationId xmlns:a16="http://schemas.microsoft.com/office/drawing/2014/main" xmlns="" id="{1EA7682B-64EA-4E06-816F-DBB38358E7D4}"/>
              </a:ext>
            </a:extLst>
          </p:cNvPr>
          <p:cNvSpPr txBox="1">
            <a:spLocks noChangeArrowheads="1"/>
          </p:cNvSpPr>
          <p:nvPr/>
        </p:nvSpPr>
        <p:spPr bwMode="auto">
          <a:xfrm>
            <a:off x="4370388" y="2490838"/>
            <a:ext cx="936625" cy="3987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Arial" panose="020B0604020202020204" pitchFamily="34" charset="0"/>
              <a:buNone/>
            </a:pPr>
            <a:r>
              <a:rPr lang="en-US" altLang="zh-CN" sz="2000" b="1"/>
              <a:t>60%</a:t>
            </a:r>
          </a:p>
        </p:txBody>
      </p:sp>
      <p:cxnSp>
        <p:nvCxnSpPr>
          <p:cNvPr id="17" name="AutoShape 17">
            <a:extLst>
              <a:ext uri="{FF2B5EF4-FFF2-40B4-BE49-F238E27FC236}">
                <a16:creationId xmlns:a16="http://schemas.microsoft.com/office/drawing/2014/main" xmlns="" id="{9DAC615D-D9D0-433B-896A-E953F4252764}"/>
              </a:ext>
            </a:extLst>
          </p:cNvPr>
          <p:cNvCxnSpPr>
            <a:cxnSpLocks noChangeShapeType="1"/>
          </p:cNvCxnSpPr>
          <p:nvPr/>
        </p:nvCxnSpPr>
        <p:spPr bwMode="auto">
          <a:xfrm rot="10800000" flipV="1">
            <a:off x="5825371" y="1905419"/>
            <a:ext cx="2584451" cy="714379"/>
          </a:xfrm>
          <a:prstGeom prst="bentConnector2">
            <a:avLst/>
          </a:prstGeom>
          <a:noFill/>
          <a:ln w="19050">
            <a:solidFill>
              <a:srgbClr val="000000"/>
            </a:solidFill>
            <a:miter lim="800000"/>
            <a:tailEnd type="triangle" w="med" len="med"/>
          </a:ln>
          <a:extLst>
            <a:ext uri="{909E8E84-426E-40DD-AFC4-6F175D3DCCD1}">
              <a14:hiddenFill xmlns:a14="http://schemas.microsoft.com/office/drawing/2010/main" xmlns="">
                <a:noFill/>
              </a14:hiddenFill>
            </a:ext>
          </a:extLst>
        </p:spPr>
      </p:cxnSp>
      <p:cxnSp>
        <p:nvCxnSpPr>
          <p:cNvPr id="18" name="AutoShape 18">
            <a:extLst>
              <a:ext uri="{FF2B5EF4-FFF2-40B4-BE49-F238E27FC236}">
                <a16:creationId xmlns:a16="http://schemas.microsoft.com/office/drawing/2014/main" xmlns="" id="{8341BF4D-223D-4785-B293-B1F6F92B4F8D}"/>
              </a:ext>
            </a:extLst>
          </p:cNvPr>
          <p:cNvCxnSpPr>
            <a:cxnSpLocks noChangeShapeType="1"/>
          </p:cNvCxnSpPr>
          <p:nvPr/>
        </p:nvCxnSpPr>
        <p:spPr bwMode="auto">
          <a:xfrm rot="10800000">
            <a:off x="6454775" y="3248076"/>
            <a:ext cx="1225551" cy="150813"/>
          </a:xfrm>
          <a:prstGeom prst="bentConnector3">
            <a:avLst>
              <a:gd name="adj1" fmla="val 3366"/>
            </a:avLst>
          </a:prstGeom>
          <a:noFill/>
          <a:ln w="19050">
            <a:solidFill>
              <a:srgbClr val="000000"/>
            </a:solidFill>
            <a:miter lim="800000"/>
            <a:tailEnd type="triangle" w="med" len="med"/>
          </a:ln>
          <a:extLst>
            <a:ext uri="{909E8E84-426E-40DD-AFC4-6F175D3DCCD1}">
              <a14:hiddenFill xmlns:a14="http://schemas.microsoft.com/office/drawing/2010/main" xmlns="">
                <a:noFill/>
              </a14:hiddenFill>
            </a:ext>
          </a:extLst>
        </p:spPr>
      </p:cxnSp>
      <p:sp>
        <p:nvSpPr>
          <p:cNvPr id="19" name="Text Box 19">
            <a:extLst>
              <a:ext uri="{FF2B5EF4-FFF2-40B4-BE49-F238E27FC236}">
                <a16:creationId xmlns:a16="http://schemas.microsoft.com/office/drawing/2014/main" xmlns="" id="{8D40CC45-3C32-4D9A-AC9E-1670A86FF5B4}"/>
              </a:ext>
            </a:extLst>
          </p:cNvPr>
          <p:cNvSpPr txBox="1">
            <a:spLocks noChangeArrowheads="1"/>
          </p:cNvSpPr>
          <p:nvPr/>
        </p:nvSpPr>
        <p:spPr bwMode="auto">
          <a:xfrm>
            <a:off x="4510185" y="3525037"/>
            <a:ext cx="72419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Arial" panose="020B0604020202020204" pitchFamily="34" charset="0"/>
              <a:buNone/>
            </a:pPr>
            <a:r>
              <a:rPr lang="en-US" altLang="zh-CN" sz="1800" b="1" dirty="0">
                <a:solidFill>
                  <a:srgbClr val="1C1C1C"/>
                </a:solidFill>
              </a:rPr>
              <a:t>27%</a:t>
            </a:r>
          </a:p>
        </p:txBody>
      </p:sp>
      <p:cxnSp>
        <p:nvCxnSpPr>
          <p:cNvPr id="20" name="AutoShape 33">
            <a:extLst>
              <a:ext uri="{FF2B5EF4-FFF2-40B4-BE49-F238E27FC236}">
                <a16:creationId xmlns:a16="http://schemas.microsoft.com/office/drawing/2014/main" xmlns="" id="{2F7CE3F4-7DDF-40A5-929D-9300E00D1AF0}"/>
              </a:ext>
            </a:extLst>
          </p:cNvPr>
          <p:cNvCxnSpPr>
            <a:cxnSpLocks noChangeShapeType="1"/>
            <a:stCxn id="87" idx="1"/>
          </p:cNvCxnSpPr>
          <p:nvPr/>
        </p:nvCxnSpPr>
        <p:spPr bwMode="auto">
          <a:xfrm rot="10800000">
            <a:off x="6202363" y="3659244"/>
            <a:ext cx="360309" cy="1198863"/>
          </a:xfrm>
          <a:prstGeom prst="bentConnector2">
            <a:avLst/>
          </a:prstGeom>
          <a:noFill/>
          <a:ln w="19050">
            <a:solidFill>
              <a:srgbClr val="000000"/>
            </a:solidFill>
            <a:miter lim="800000"/>
            <a:tailEnd type="triangle" w="med" len="med"/>
          </a:ln>
          <a:extLst>
            <a:ext uri="{909E8E84-426E-40DD-AFC4-6F175D3DCCD1}">
              <a14:hiddenFill xmlns:a14="http://schemas.microsoft.com/office/drawing/2010/main" xmlns="">
                <a:noFill/>
              </a14:hiddenFill>
            </a:ext>
          </a:extLst>
        </p:spPr>
      </p:cxnSp>
      <p:cxnSp>
        <p:nvCxnSpPr>
          <p:cNvPr id="21" name="AutoShape 34">
            <a:extLst>
              <a:ext uri="{FF2B5EF4-FFF2-40B4-BE49-F238E27FC236}">
                <a16:creationId xmlns:a16="http://schemas.microsoft.com/office/drawing/2014/main" xmlns="" id="{5E0757B6-83CA-4454-83DD-0CC023B56F63}"/>
              </a:ext>
            </a:extLst>
          </p:cNvPr>
          <p:cNvCxnSpPr>
            <a:cxnSpLocks noChangeShapeType="1"/>
            <a:stCxn id="89" idx="3"/>
          </p:cNvCxnSpPr>
          <p:nvPr/>
        </p:nvCxnSpPr>
        <p:spPr bwMode="auto">
          <a:xfrm flipV="1">
            <a:off x="4621696" y="3915432"/>
            <a:ext cx="401195" cy="1054408"/>
          </a:xfrm>
          <a:prstGeom prst="bentConnector2">
            <a:avLst/>
          </a:prstGeom>
          <a:noFill/>
          <a:ln w="19050">
            <a:solidFill>
              <a:srgbClr val="000000"/>
            </a:solidFill>
            <a:miter lim="800000"/>
            <a:tailEnd type="triangle" w="med" len="med"/>
          </a:ln>
          <a:extLst>
            <a:ext uri="{909E8E84-426E-40DD-AFC4-6F175D3DCCD1}">
              <a14:hiddenFill xmlns:a14="http://schemas.microsoft.com/office/drawing/2010/main" xmlns="">
                <a:noFill/>
              </a14:hiddenFill>
            </a:ext>
          </a:extLst>
        </p:spPr>
      </p:cxnSp>
      <p:grpSp>
        <p:nvGrpSpPr>
          <p:cNvPr id="22" name="Group 38">
            <a:extLst>
              <a:ext uri="{FF2B5EF4-FFF2-40B4-BE49-F238E27FC236}">
                <a16:creationId xmlns:a16="http://schemas.microsoft.com/office/drawing/2014/main" xmlns="" id="{5521AAE4-FB73-4EBE-930F-A1D4B38AF6CF}"/>
              </a:ext>
            </a:extLst>
          </p:cNvPr>
          <p:cNvGrpSpPr/>
          <p:nvPr/>
        </p:nvGrpSpPr>
        <p:grpSpPr bwMode="auto">
          <a:xfrm>
            <a:off x="3200400" y="1759000"/>
            <a:ext cx="1066800" cy="1295400"/>
            <a:chOff x="0" y="0"/>
            <a:chExt cx="891" cy="983"/>
          </a:xfrm>
          <a:solidFill>
            <a:srgbClr val="FFFF00"/>
          </a:solidFill>
        </p:grpSpPr>
        <p:grpSp>
          <p:nvGrpSpPr>
            <p:cNvPr id="23" name="Group 39">
              <a:extLst>
                <a:ext uri="{FF2B5EF4-FFF2-40B4-BE49-F238E27FC236}">
                  <a16:creationId xmlns:a16="http://schemas.microsoft.com/office/drawing/2014/main" xmlns="" id="{73D5A414-2AFB-4AAC-BE9F-73391E44EF7E}"/>
                </a:ext>
              </a:extLst>
            </p:cNvPr>
            <p:cNvGrpSpPr/>
            <p:nvPr/>
          </p:nvGrpSpPr>
          <p:grpSpPr bwMode="auto">
            <a:xfrm>
              <a:off x="59" y="2"/>
              <a:ext cx="828" cy="981"/>
              <a:chOff x="0" y="0"/>
              <a:chExt cx="381" cy="436"/>
            </a:xfrm>
            <a:grpFill/>
          </p:grpSpPr>
          <p:sp>
            <p:nvSpPr>
              <p:cNvPr id="50" name="Freeform 40">
                <a:extLst>
                  <a:ext uri="{FF2B5EF4-FFF2-40B4-BE49-F238E27FC236}">
                    <a16:creationId xmlns:a16="http://schemas.microsoft.com/office/drawing/2014/main" xmlns="" id="{89B67F63-1BE9-445B-9124-DFB30830BF91}"/>
                  </a:ext>
                </a:extLst>
              </p:cNvPr>
              <p:cNvSpPr/>
              <p:nvPr/>
            </p:nvSpPr>
            <p:spPr bwMode="auto">
              <a:xfrm>
                <a:off x="0" y="171"/>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pFill/>
              <a:ln w="9525">
                <a:round/>
              </a:ln>
              <a:scene3d>
                <a:camera prst="legacyPerspectiveTopRight"/>
                <a:lightRig rig="legacyFlat2" dir="b"/>
              </a:scene3d>
              <a:sp3d extrusionH="227000" prstMaterial="legacyMatte">
                <a:bevelT w="13500" h="13500" prst="angle"/>
                <a:bevelB w="13500" h="13500" prst="angle"/>
                <a:extrusionClr>
                  <a:srgbClr val="077F07"/>
                </a:extrusionClr>
                <a:contourClr>
                  <a:srgbClr val="993300"/>
                </a:contourClr>
              </a:sp3d>
            </p:spPr>
            <p:txBody>
              <a:bodyPr wrap="none" anchor="ctr">
                <a:flatTx/>
              </a:bodyPr>
              <a:lstStyle/>
              <a:p>
                <a:endParaRPr lang="zh-CN" altLang="en-US"/>
              </a:p>
            </p:txBody>
          </p:sp>
          <p:sp>
            <p:nvSpPr>
              <p:cNvPr id="51" name="Oval 41">
                <a:extLst>
                  <a:ext uri="{FF2B5EF4-FFF2-40B4-BE49-F238E27FC236}">
                    <a16:creationId xmlns:a16="http://schemas.microsoft.com/office/drawing/2014/main" xmlns="" id="{3276A4A2-46E5-4405-AB45-1B293B36C3D5}"/>
                  </a:ext>
                </a:extLst>
              </p:cNvPr>
              <p:cNvSpPr>
                <a:spLocks noChangeArrowheads="1"/>
              </p:cNvSpPr>
              <p:nvPr/>
            </p:nvSpPr>
            <p:spPr bwMode="auto">
              <a:xfrm>
                <a:off x="103" y="0"/>
                <a:ext cx="185" cy="195"/>
              </a:xfrm>
              <a:prstGeom prst="ellipse">
                <a:avLst/>
              </a:prstGeom>
              <a:grpFill/>
              <a:ln w="9525">
                <a:round/>
              </a:ln>
              <a:scene3d>
                <a:camera prst="legacyPerspectiveTopRight"/>
                <a:lightRig rig="legacyFlat2" dir="b"/>
              </a:scene3d>
              <a:sp3d extrusionH="227000" prstMaterial="legacyMatte">
                <a:bevelT w="13500" h="13500" prst="angle"/>
                <a:bevelB w="13500" h="13500" prst="angle"/>
                <a:extrusionClr>
                  <a:srgbClr val="077F07"/>
                </a:extrusionClr>
                <a:contourClr>
                  <a:srgbClr val="993300"/>
                </a:contourClr>
              </a:sp3d>
            </p:spPr>
            <p:txBody>
              <a:bodyPr wrap="none" anchor="ctr">
                <a:flatTx/>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sp>
          <p:nvSpPr>
            <p:cNvPr id="24" name="Freeform 42">
              <a:extLst>
                <a:ext uri="{FF2B5EF4-FFF2-40B4-BE49-F238E27FC236}">
                  <a16:creationId xmlns:a16="http://schemas.microsoft.com/office/drawing/2014/main" xmlns="" id="{60019F01-E8ED-4CF0-B67E-501390C0EC16}"/>
                </a:ext>
              </a:extLst>
            </p:cNvPr>
            <p:cNvSpPr/>
            <p:nvPr/>
          </p:nvSpPr>
          <p:spPr bwMode="auto">
            <a:xfrm>
              <a:off x="64" y="383"/>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25" name="Freeform 43">
              <a:extLst>
                <a:ext uri="{FF2B5EF4-FFF2-40B4-BE49-F238E27FC236}">
                  <a16:creationId xmlns:a16="http://schemas.microsoft.com/office/drawing/2014/main" xmlns="" id="{FF4C328A-8662-4D22-A27D-3437A99B644D}"/>
                </a:ext>
              </a:extLst>
            </p:cNvPr>
            <p:cNvSpPr/>
            <p:nvPr/>
          </p:nvSpPr>
          <p:spPr bwMode="auto">
            <a:xfrm>
              <a:off x="226" y="421"/>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44 w 1321"/>
                <a:gd name="T85" fmla="*/ 0 h 712"/>
                <a:gd name="T86" fmla="*/ 49 w 1321"/>
                <a:gd name="T87" fmla="*/ 1 h 712"/>
                <a:gd name="T88" fmla="*/ 54 w 1321"/>
                <a:gd name="T89" fmla="*/ 1 h 712"/>
                <a:gd name="T90" fmla="*/ 58 w 1321"/>
                <a:gd name="T91" fmla="*/ 2 h 712"/>
                <a:gd name="T92" fmla="*/ 62 w 1321"/>
                <a:gd name="T93" fmla="*/ 3 h 712"/>
                <a:gd name="T94" fmla="*/ 66 w 1321"/>
                <a:gd name="T95" fmla="*/ 4 h 712"/>
                <a:gd name="T96" fmla="*/ 69 w 1321"/>
                <a:gd name="T97" fmla="*/ 5 h 712"/>
                <a:gd name="T98" fmla="*/ 73 w 1321"/>
                <a:gd name="T99" fmla="*/ 6 h 712"/>
                <a:gd name="T100" fmla="*/ 75 w 1321"/>
                <a:gd name="T101" fmla="*/ 8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26" name="Oval 44">
              <a:extLst>
                <a:ext uri="{FF2B5EF4-FFF2-40B4-BE49-F238E27FC236}">
                  <a16:creationId xmlns:a16="http://schemas.microsoft.com/office/drawing/2014/main" xmlns="" id="{2F2DB2CC-9FD9-4FE0-9526-D90EB7B16A3B}"/>
                </a:ext>
              </a:extLst>
            </p:cNvPr>
            <p:cNvSpPr>
              <a:spLocks noChangeArrowheads="1"/>
            </p:cNvSpPr>
            <p:nvPr/>
          </p:nvSpPr>
          <p:spPr bwMode="auto">
            <a:xfrm>
              <a:off x="287" y="0"/>
              <a:ext cx="403" cy="44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27" name="Freeform 45">
              <a:extLst>
                <a:ext uri="{FF2B5EF4-FFF2-40B4-BE49-F238E27FC236}">
                  <a16:creationId xmlns:a16="http://schemas.microsoft.com/office/drawing/2014/main" xmlns="" id="{17CC092C-5C2E-4EA1-89FE-4DF6273483C6}"/>
                </a:ext>
              </a:extLst>
            </p:cNvPr>
            <p:cNvSpPr/>
            <p:nvPr/>
          </p:nvSpPr>
          <p:spPr bwMode="auto">
            <a:xfrm>
              <a:off x="328" y="7"/>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11 w 1321"/>
                <a:gd name="T85" fmla="*/ 0 h 712"/>
                <a:gd name="T86" fmla="*/ 12 w 1321"/>
                <a:gd name="T87" fmla="*/ 0 h 712"/>
                <a:gd name="T88" fmla="*/ 13 w 1321"/>
                <a:gd name="T89" fmla="*/ 0 h 712"/>
                <a:gd name="T90" fmla="*/ 14 w 1321"/>
                <a:gd name="T91" fmla="*/ 1 h 712"/>
                <a:gd name="T92" fmla="*/ 15 w 1321"/>
                <a:gd name="T93" fmla="*/ 1 h 712"/>
                <a:gd name="T94" fmla="*/ 16 w 1321"/>
                <a:gd name="T95" fmla="*/ 2 h 712"/>
                <a:gd name="T96" fmla="*/ 17 w 1321"/>
                <a:gd name="T97" fmla="*/ 2 h 712"/>
                <a:gd name="T98" fmla="*/ 18 w 1321"/>
                <a:gd name="T99" fmla="*/ 3 h 712"/>
                <a:gd name="T100" fmla="*/ 18 w 1321"/>
                <a:gd name="T101" fmla="*/ 3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grpSp>
          <p:nvGrpSpPr>
            <p:cNvPr id="28" name="Group 46">
              <a:extLst>
                <a:ext uri="{FF2B5EF4-FFF2-40B4-BE49-F238E27FC236}">
                  <a16:creationId xmlns:a16="http://schemas.microsoft.com/office/drawing/2014/main" xmlns="" id="{FC22C2AC-5334-4D8F-992D-E3A3B4DE848A}"/>
                </a:ext>
              </a:extLst>
            </p:cNvPr>
            <p:cNvGrpSpPr/>
            <p:nvPr/>
          </p:nvGrpSpPr>
          <p:grpSpPr bwMode="auto">
            <a:xfrm rot="20302575" flipH="1">
              <a:off x="217" y="61"/>
              <a:ext cx="349" cy="119"/>
              <a:chOff x="0" y="0"/>
              <a:chExt cx="893" cy="246"/>
            </a:xfrm>
            <a:grpFill/>
          </p:grpSpPr>
          <p:grpSp>
            <p:nvGrpSpPr>
              <p:cNvPr id="40" name="Group 47">
                <a:extLst>
                  <a:ext uri="{FF2B5EF4-FFF2-40B4-BE49-F238E27FC236}">
                    <a16:creationId xmlns:a16="http://schemas.microsoft.com/office/drawing/2014/main" xmlns="" id="{21836753-C719-457F-A5F7-E8A53E245557}"/>
                  </a:ext>
                </a:extLst>
              </p:cNvPr>
              <p:cNvGrpSpPr/>
              <p:nvPr/>
            </p:nvGrpSpPr>
            <p:grpSpPr bwMode="auto">
              <a:xfrm>
                <a:off x="0" y="0"/>
                <a:ext cx="743" cy="185"/>
                <a:chOff x="0" y="0"/>
                <a:chExt cx="1118" cy="279"/>
              </a:xfrm>
              <a:grpFill/>
            </p:grpSpPr>
            <p:sp>
              <p:nvSpPr>
                <p:cNvPr id="46" name="AutoShape 48">
                  <a:extLst>
                    <a:ext uri="{FF2B5EF4-FFF2-40B4-BE49-F238E27FC236}">
                      <a16:creationId xmlns:a16="http://schemas.microsoft.com/office/drawing/2014/main" xmlns="" id="{AAFD2906-5D5A-490F-876D-2260DB6081C8}"/>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7" name="AutoShape 49">
                  <a:extLst>
                    <a:ext uri="{FF2B5EF4-FFF2-40B4-BE49-F238E27FC236}">
                      <a16:creationId xmlns:a16="http://schemas.microsoft.com/office/drawing/2014/main" xmlns="" id="{B4C3B0FE-CA88-484E-9185-FD1AA29D6D91}"/>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8" name="AutoShape 50">
                  <a:extLst>
                    <a:ext uri="{FF2B5EF4-FFF2-40B4-BE49-F238E27FC236}">
                      <a16:creationId xmlns:a16="http://schemas.microsoft.com/office/drawing/2014/main" xmlns="" id="{8B8E8C08-E40A-43BE-A637-95D8FA3BFAC3}"/>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9" name="AutoShape 51">
                  <a:extLst>
                    <a:ext uri="{FF2B5EF4-FFF2-40B4-BE49-F238E27FC236}">
                      <a16:creationId xmlns:a16="http://schemas.microsoft.com/office/drawing/2014/main" xmlns="" id="{C7E284DD-31AC-44FE-A14F-0742F6446345}"/>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nvGrpSpPr>
              <p:cNvPr id="41" name="Group 52">
                <a:extLst>
                  <a:ext uri="{FF2B5EF4-FFF2-40B4-BE49-F238E27FC236}">
                    <a16:creationId xmlns:a16="http://schemas.microsoft.com/office/drawing/2014/main" xmlns="" id="{0C3D9E28-3745-4EFC-8CD6-80757BCAB50A}"/>
                  </a:ext>
                </a:extLst>
              </p:cNvPr>
              <p:cNvGrpSpPr/>
              <p:nvPr/>
            </p:nvGrpSpPr>
            <p:grpSpPr bwMode="auto">
              <a:xfrm rot="1353540">
                <a:off x="150" y="60"/>
                <a:ext cx="743" cy="186"/>
                <a:chOff x="0" y="0"/>
                <a:chExt cx="1118" cy="279"/>
              </a:xfrm>
              <a:grpFill/>
            </p:grpSpPr>
            <p:sp>
              <p:nvSpPr>
                <p:cNvPr id="42" name="AutoShape 53">
                  <a:extLst>
                    <a:ext uri="{FF2B5EF4-FFF2-40B4-BE49-F238E27FC236}">
                      <a16:creationId xmlns:a16="http://schemas.microsoft.com/office/drawing/2014/main" xmlns="" id="{6017CDE3-42A7-4F45-AC59-24512A9046D7}"/>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3" name="AutoShape 54">
                  <a:extLst>
                    <a:ext uri="{FF2B5EF4-FFF2-40B4-BE49-F238E27FC236}">
                      <a16:creationId xmlns:a16="http://schemas.microsoft.com/office/drawing/2014/main" xmlns="" id="{FB2A8810-2050-43C8-AA3E-5AC915F2CC5C}"/>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4" name="AutoShape 55">
                  <a:extLst>
                    <a:ext uri="{FF2B5EF4-FFF2-40B4-BE49-F238E27FC236}">
                      <a16:creationId xmlns:a16="http://schemas.microsoft.com/office/drawing/2014/main" xmlns="" id="{C230E1F1-21F4-41F8-BC3D-33C5EFEDAA6A}"/>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5" name="AutoShape 56">
                  <a:extLst>
                    <a:ext uri="{FF2B5EF4-FFF2-40B4-BE49-F238E27FC236}">
                      <a16:creationId xmlns:a16="http://schemas.microsoft.com/office/drawing/2014/main" xmlns="" id="{553D36D0-3B85-4E5A-82C0-A23802290426}"/>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grpSp>
          <p:nvGrpSpPr>
            <p:cNvPr id="29" name="Group 57">
              <a:extLst>
                <a:ext uri="{FF2B5EF4-FFF2-40B4-BE49-F238E27FC236}">
                  <a16:creationId xmlns:a16="http://schemas.microsoft.com/office/drawing/2014/main" xmlns="" id="{3AEFDBD5-656A-49CE-8D00-16B3DE56CC4C}"/>
                </a:ext>
              </a:extLst>
            </p:cNvPr>
            <p:cNvGrpSpPr/>
            <p:nvPr/>
          </p:nvGrpSpPr>
          <p:grpSpPr bwMode="auto">
            <a:xfrm rot="19687084" flipH="1">
              <a:off x="0" y="520"/>
              <a:ext cx="508" cy="120"/>
              <a:chOff x="0" y="0"/>
              <a:chExt cx="893" cy="246"/>
            </a:xfrm>
            <a:grpFill/>
          </p:grpSpPr>
          <p:grpSp>
            <p:nvGrpSpPr>
              <p:cNvPr id="30" name="Group 58">
                <a:extLst>
                  <a:ext uri="{FF2B5EF4-FFF2-40B4-BE49-F238E27FC236}">
                    <a16:creationId xmlns:a16="http://schemas.microsoft.com/office/drawing/2014/main" xmlns="" id="{FF101293-E08A-4DEF-B173-0A9D2CFDE38E}"/>
                  </a:ext>
                </a:extLst>
              </p:cNvPr>
              <p:cNvGrpSpPr/>
              <p:nvPr/>
            </p:nvGrpSpPr>
            <p:grpSpPr bwMode="auto">
              <a:xfrm>
                <a:off x="0" y="0"/>
                <a:ext cx="743" cy="185"/>
                <a:chOff x="0" y="0"/>
                <a:chExt cx="1118" cy="279"/>
              </a:xfrm>
              <a:grpFill/>
            </p:grpSpPr>
            <p:sp>
              <p:nvSpPr>
                <p:cNvPr id="36" name="AutoShape 59">
                  <a:extLst>
                    <a:ext uri="{FF2B5EF4-FFF2-40B4-BE49-F238E27FC236}">
                      <a16:creationId xmlns:a16="http://schemas.microsoft.com/office/drawing/2014/main" xmlns="" id="{CD7A36E0-4F00-4CAD-B0EF-360E9FFAFFF4}"/>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7" name="AutoShape 60">
                  <a:extLst>
                    <a:ext uri="{FF2B5EF4-FFF2-40B4-BE49-F238E27FC236}">
                      <a16:creationId xmlns:a16="http://schemas.microsoft.com/office/drawing/2014/main" xmlns="" id="{84A261EE-C194-42B7-AE7B-1619E2BD12F3}"/>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8" name="AutoShape 61">
                  <a:extLst>
                    <a:ext uri="{FF2B5EF4-FFF2-40B4-BE49-F238E27FC236}">
                      <a16:creationId xmlns:a16="http://schemas.microsoft.com/office/drawing/2014/main" xmlns="" id="{84AB399E-F4F2-4149-988B-7963ECCB35E4}"/>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9" name="AutoShape 62">
                  <a:extLst>
                    <a:ext uri="{FF2B5EF4-FFF2-40B4-BE49-F238E27FC236}">
                      <a16:creationId xmlns:a16="http://schemas.microsoft.com/office/drawing/2014/main" xmlns="" id="{4F9A3A7E-04E6-442D-BDA3-7C259AEC5FB8}"/>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nvGrpSpPr>
              <p:cNvPr id="31" name="Group 63">
                <a:extLst>
                  <a:ext uri="{FF2B5EF4-FFF2-40B4-BE49-F238E27FC236}">
                    <a16:creationId xmlns:a16="http://schemas.microsoft.com/office/drawing/2014/main" xmlns="" id="{F7DA7986-10CE-4100-8651-1E5295ECA037}"/>
                  </a:ext>
                </a:extLst>
              </p:cNvPr>
              <p:cNvGrpSpPr/>
              <p:nvPr/>
            </p:nvGrpSpPr>
            <p:grpSpPr bwMode="auto">
              <a:xfrm rot="1353540">
                <a:off x="150" y="60"/>
                <a:ext cx="743" cy="186"/>
                <a:chOff x="0" y="0"/>
                <a:chExt cx="1118" cy="279"/>
              </a:xfrm>
              <a:grpFill/>
            </p:grpSpPr>
            <p:sp>
              <p:nvSpPr>
                <p:cNvPr id="32" name="AutoShape 64">
                  <a:extLst>
                    <a:ext uri="{FF2B5EF4-FFF2-40B4-BE49-F238E27FC236}">
                      <a16:creationId xmlns:a16="http://schemas.microsoft.com/office/drawing/2014/main" xmlns="" id="{95F1F13B-F63B-4C5E-84BE-722F0E8F0BB6}"/>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3" name="AutoShape 65">
                  <a:extLst>
                    <a:ext uri="{FF2B5EF4-FFF2-40B4-BE49-F238E27FC236}">
                      <a16:creationId xmlns:a16="http://schemas.microsoft.com/office/drawing/2014/main" xmlns="" id="{86850A2A-B425-45EE-811C-BB94E11BF4F9}"/>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4" name="AutoShape 66">
                  <a:extLst>
                    <a:ext uri="{FF2B5EF4-FFF2-40B4-BE49-F238E27FC236}">
                      <a16:creationId xmlns:a16="http://schemas.microsoft.com/office/drawing/2014/main" xmlns="" id="{742E54E0-91B0-49C6-B482-888F974C774A}"/>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5" name="AutoShape 67">
                  <a:extLst>
                    <a:ext uri="{FF2B5EF4-FFF2-40B4-BE49-F238E27FC236}">
                      <a16:creationId xmlns:a16="http://schemas.microsoft.com/office/drawing/2014/main" xmlns="" id="{759EEB49-5F72-4B4B-BB8A-1F464DEB0E5F}"/>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grpSp>
      <p:grpSp>
        <p:nvGrpSpPr>
          <p:cNvPr id="52" name="Group 69">
            <a:extLst>
              <a:ext uri="{FF2B5EF4-FFF2-40B4-BE49-F238E27FC236}">
                <a16:creationId xmlns:a16="http://schemas.microsoft.com/office/drawing/2014/main" xmlns="" id="{79BF1828-A457-4E6A-93A9-416DF72544D0}"/>
              </a:ext>
            </a:extLst>
          </p:cNvPr>
          <p:cNvGrpSpPr/>
          <p:nvPr/>
        </p:nvGrpSpPr>
        <p:grpSpPr bwMode="auto">
          <a:xfrm>
            <a:off x="2695575" y="1759000"/>
            <a:ext cx="1066800" cy="1295400"/>
            <a:chOff x="0" y="0"/>
            <a:chExt cx="891" cy="983"/>
          </a:xfrm>
          <a:solidFill>
            <a:srgbClr val="FEDAF0"/>
          </a:solidFill>
        </p:grpSpPr>
        <p:grpSp>
          <p:nvGrpSpPr>
            <p:cNvPr id="53" name="Group 70">
              <a:extLst>
                <a:ext uri="{FF2B5EF4-FFF2-40B4-BE49-F238E27FC236}">
                  <a16:creationId xmlns:a16="http://schemas.microsoft.com/office/drawing/2014/main" xmlns="" id="{DC5F48D1-C5B5-4DB2-BD9A-022D3D15A4EA}"/>
                </a:ext>
              </a:extLst>
            </p:cNvPr>
            <p:cNvGrpSpPr/>
            <p:nvPr/>
          </p:nvGrpSpPr>
          <p:grpSpPr bwMode="auto">
            <a:xfrm>
              <a:off x="59" y="2"/>
              <a:ext cx="828" cy="981"/>
              <a:chOff x="0" y="0"/>
              <a:chExt cx="381" cy="436"/>
            </a:xfrm>
            <a:grpFill/>
          </p:grpSpPr>
          <p:sp>
            <p:nvSpPr>
              <p:cNvPr id="80" name="Freeform 71">
                <a:extLst>
                  <a:ext uri="{FF2B5EF4-FFF2-40B4-BE49-F238E27FC236}">
                    <a16:creationId xmlns:a16="http://schemas.microsoft.com/office/drawing/2014/main" xmlns="" id="{BD1FAD1E-F701-4D7F-8AFD-8848360B20B5}"/>
                  </a:ext>
                </a:extLst>
              </p:cNvPr>
              <p:cNvSpPr/>
              <p:nvPr/>
            </p:nvSpPr>
            <p:spPr bwMode="auto">
              <a:xfrm>
                <a:off x="0" y="171"/>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pFill/>
              <a:ln w="9525">
                <a:round/>
              </a:ln>
              <a:scene3d>
                <a:camera prst="legacyPerspectiveTopRight"/>
                <a:lightRig rig="legacyFlat2" dir="b"/>
              </a:scene3d>
              <a:sp3d extrusionH="227000" prstMaterial="legacyMatte">
                <a:bevelT w="13500" h="13500" prst="angle"/>
                <a:bevelB w="13500" h="13500" prst="angle"/>
                <a:extrusionClr>
                  <a:srgbClr val="077F07"/>
                </a:extrusionClr>
                <a:contourClr>
                  <a:srgbClr val="993300"/>
                </a:contourClr>
              </a:sp3d>
            </p:spPr>
            <p:txBody>
              <a:bodyPr wrap="none" anchor="ctr">
                <a:flatTx/>
              </a:bodyPr>
              <a:lstStyle/>
              <a:p>
                <a:endParaRPr lang="zh-CN" altLang="en-US"/>
              </a:p>
            </p:txBody>
          </p:sp>
          <p:sp>
            <p:nvSpPr>
              <p:cNvPr id="81" name="Oval 72">
                <a:extLst>
                  <a:ext uri="{FF2B5EF4-FFF2-40B4-BE49-F238E27FC236}">
                    <a16:creationId xmlns:a16="http://schemas.microsoft.com/office/drawing/2014/main" xmlns="" id="{D7B40E1B-1570-4A68-A5EE-3A0A4109CF61}"/>
                  </a:ext>
                </a:extLst>
              </p:cNvPr>
              <p:cNvSpPr>
                <a:spLocks noChangeArrowheads="1"/>
              </p:cNvSpPr>
              <p:nvPr/>
            </p:nvSpPr>
            <p:spPr bwMode="auto">
              <a:xfrm>
                <a:off x="103" y="0"/>
                <a:ext cx="185" cy="195"/>
              </a:xfrm>
              <a:prstGeom prst="ellipse">
                <a:avLst/>
              </a:prstGeom>
              <a:grpFill/>
              <a:ln w="9525">
                <a:round/>
              </a:ln>
              <a:scene3d>
                <a:camera prst="legacyPerspectiveTopRight"/>
                <a:lightRig rig="legacyFlat2" dir="b"/>
              </a:scene3d>
              <a:sp3d extrusionH="227000" prstMaterial="legacyMatte">
                <a:bevelT w="13500" h="13500" prst="angle"/>
                <a:bevelB w="13500" h="13500" prst="angle"/>
                <a:extrusionClr>
                  <a:srgbClr val="077F07"/>
                </a:extrusionClr>
                <a:contourClr>
                  <a:srgbClr val="993300"/>
                </a:contourClr>
              </a:sp3d>
            </p:spPr>
            <p:txBody>
              <a:bodyPr wrap="none" anchor="ctr">
                <a:flatTx/>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sp>
          <p:nvSpPr>
            <p:cNvPr id="54" name="Freeform 73">
              <a:extLst>
                <a:ext uri="{FF2B5EF4-FFF2-40B4-BE49-F238E27FC236}">
                  <a16:creationId xmlns:a16="http://schemas.microsoft.com/office/drawing/2014/main" xmlns="" id="{5AFCF1A1-C298-4071-B483-D29164A0217F}"/>
                </a:ext>
              </a:extLst>
            </p:cNvPr>
            <p:cNvSpPr/>
            <p:nvPr/>
          </p:nvSpPr>
          <p:spPr bwMode="auto">
            <a:xfrm>
              <a:off x="64" y="383"/>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55" name="Freeform 74">
              <a:extLst>
                <a:ext uri="{FF2B5EF4-FFF2-40B4-BE49-F238E27FC236}">
                  <a16:creationId xmlns:a16="http://schemas.microsoft.com/office/drawing/2014/main" xmlns="" id="{A0F63496-3E00-4203-87C9-FDFCBF3D76BF}"/>
                </a:ext>
              </a:extLst>
            </p:cNvPr>
            <p:cNvSpPr/>
            <p:nvPr/>
          </p:nvSpPr>
          <p:spPr bwMode="auto">
            <a:xfrm>
              <a:off x="226" y="421"/>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44 w 1321"/>
                <a:gd name="T85" fmla="*/ 0 h 712"/>
                <a:gd name="T86" fmla="*/ 49 w 1321"/>
                <a:gd name="T87" fmla="*/ 1 h 712"/>
                <a:gd name="T88" fmla="*/ 54 w 1321"/>
                <a:gd name="T89" fmla="*/ 1 h 712"/>
                <a:gd name="T90" fmla="*/ 58 w 1321"/>
                <a:gd name="T91" fmla="*/ 2 h 712"/>
                <a:gd name="T92" fmla="*/ 62 w 1321"/>
                <a:gd name="T93" fmla="*/ 3 h 712"/>
                <a:gd name="T94" fmla="*/ 66 w 1321"/>
                <a:gd name="T95" fmla="*/ 4 h 712"/>
                <a:gd name="T96" fmla="*/ 69 w 1321"/>
                <a:gd name="T97" fmla="*/ 5 h 712"/>
                <a:gd name="T98" fmla="*/ 73 w 1321"/>
                <a:gd name="T99" fmla="*/ 6 h 712"/>
                <a:gd name="T100" fmla="*/ 75 w 1321"/>
                <a:gd name="T101" fmla="*/ 8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56" name="Oval 75">
              <a:extLst>
                <a:ext uri="{FF2B5EF4-FFF2-40B4-BE49-F238E27FC236}">
                  <a16:creationId xmlns:a16="http://schemas.microsoft.com/office/drawing/2014/main" xmlns="" id="{4C924AEC-F863-4E66-BAFA-7180D7CFB9BE}"/>
                </a:ext>
              </a:extLst>
            </p:cNvPr>
            <p:cNvSpPr>
              <a:spLocks noChangeArrowheads="1"/>
            </p:cNvSpPr>
            <p:nvPr/>
          </p:nvSpPr>
          <p:spPr bwMode="auto">
            <a:xfrm>
              <a:off x="286" y="0"/>
              <a:ext cx="403" cy="44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wrap="none" anchor="ctr"/>
            <a:lstStyle/>
            <a:p>
              <a:pPr eaLnBrk="1" hangingPunct="1">
                <a:buFont typeface="Arial" panose="020B0604020202020204" pitchFamily="34" charset="0"/>
                <a:buNone/>
                <a:defRPr/>
              </a:pPr>
              <a:endParaRPr lang="zh-CN" altLang="en-US">
                <a:latin typeface="Calibri" panose="020F0502020204030204" pitchFamily="34" charset="0"/>
              </a:endParaRPr>
            </a:p>
          </p:txBody>
        </p:sp>
        <p:sp>
          <p:nvSpPr>
            <p:cNvPr id="57" name="Freeform 76">
              <a:extLst>
                <a:ext uri="{FF2B5EF4-FFF2-40B4-BE49-F238E27FC236}">
                  <a16:creationId xmlns:a16="http://schemas.microsoft.com/office/drawing/2014/main" xmlns="" id="{D4D89F02-F7CF-4F25-89CF-B256E69A88B4}"/>
                </a:ext>
              </a:extLst>
            </p:cNvPr>
            <p:cNvSpPr/>
            <p:nvPr/>
          </p:nvSpPr>
          <p:spPr bwMode="auto">
            <a:xfrm>
              <a:off x="328" y="7"/>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11 w 1321"/>
                <a:gd name="T85" fmla="*/ 0 h 712"/>
                <a:gd name="T86" fmla="*/ 12 w 1321"/>
                <a:gd name="T87" fmla="*/ 0 h 712"/>
                <a:gd name="T88" fmla="*/ 13 w 1321"/>
                <a:gd name="T89" fmla="*/ 0 h 712"/>
                <a:gd name="T90" fmla="*/ 14 w 1321"/>
                <a:gd name="T91" fmla="*/ 1 h 712"/>
                <a:gd name="T92" fmla="*/ 15 w 1321"/>
                <a:gd name="T93" fmla="*/ 1 h 712"/>
                <a:gd name="T94" fmla="*/ 16 w 1321"/>
                <a:gd name="T95" fmla="*/ 2 h 712"/>
                <a:gd name="T96" fmla="*/ 17 w 1321"/>
                <a:gd name="T97" fmla="*/ 2 h 712"/>
                <a:gd name="T98" fmla="*/ 18 w 1321"/>
                <a:gd name="T99" fmla="*/ 3 h 712"/>
                <a:gd name="T100" fmla="*/ 18 w 1321"/>
                <a:gd name="T101" fmla="*/ 3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grpSp>
          <p:nvGrpSpPr>
            <p:cNvPr id="58" name="Group 77">
              <a:extLst>
                <a:ext uri="{FF2B5EF4-FFF2-40B4-BE49-F238E27FC236}">
                  <a16:creationId xmlns:a16="http://schemas.microsoft.com/office/drawing/2014/main" xmlns="" id="{FED1665F-B20D-4282-9449-310217615A75}"/>
                </a:ext>
              </a:extLst>
            </p:cNvPr>
            <p:cNvGrpSpPr/>
            <p:nvPr/>
          </p:nvGrpSpPr>
          <p:grpSpPr bwMode="auto">
            <a:xfrm rot="20302575" flipH="1">
              <a:off x="217" y="61"/>
              <a:ext cx="349" cy="119"/>
              <a:chOff x="0" y="0"/>
              <a:chExt cx="893" cy="246"/>
            </a:xfrm>
            <a:grpFill/>
          </p:grpSpPr>
          <p:grpSp>
            <p:nvGrpSpPr>
              <p:cNvPr id="70" name="Group 78">
                <a:extLst>
                  <a:ext uri="{FF2B5EF4-FFF2-40B4-BE49-F238E27FC236}">
                    <a16:creationId xmlns:a16="http://schemas.microsoft.com/office/drawing/2014/main" xmlns="" id="{A392693A-DBA3-4705-ABC8-393FC286F569}"/>
                  </a:ext>
                </a:extLst>
              </p:cNvPr>
              <p:cNvGrpSpPr/>
              <p:nvPr/>
            </p:nvGrpSpPr>
            <p:grpSpPr bwMode="auto">
              <a:xfrm>
                <a:off x="0" y="0"/>
                <a:ext cx="743" cy="185"/>
                <a:chOff x="0" y="0"/>
                <a:chExt cx="1118" cy="279"/>
              </a:xfrm>
              <a:grpFill/>
            </p:grpSpPr>
            <p:sp>
              <p:nvSpPr>
                <p:cNvPr id="76" name="AutoShape 79">
                  <a:extLst>
                    <a:ext uri="{FF2B5EF4-FFF2-40B4-BE49-F238E27FC236}">
                      <a16:creationId xmlns:a16="http://schemas.microsoft.com/office/drawing/2014/main" xmlns="" id="{C092E18F-F0A1-4320-9F2B-DB43DF100594}"/>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7" name="AutoShape 80">
                  <a:extLst>
                    <a:ext uri="{FF2B5EF4-FFF2-40B4-BE49-F238E27FC236}">
                      <a16:creationId xmlns:a16="http://schemas.microsoft.com/office/drawing/2014/main" xmlns="" id="{6597F16A-0676-46B2-BDB2-7687C6157DB0}"/>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8" name="AutoShape 81">
                  <a:extLst>
                    <a:ext uri="{FF2B5EF4-FFF2-40B4-BE49-F238E27FC236}">
                      <a16:creationId xmlns:a16="http://schemas.microsoft.com/office/drawing/2014/main" xmlns="" id="{2707A69A-47D6-4318-BCD1-9E2D5C478029}"/>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9" name="AutoShape 82">
                  <a:extLst>
                    <a:ext uri="{FF2B5EF4-FFF2-40B4-BE49-F238E27FC236}">
                      <a16:creationId xmlns:a16="http://schemas.microsoft.com/office/drawing/2014/main" xmlns="" id="{D7CEE7B6-8C79-4B58-A60F-020A106A5604}"/>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nvGrpSpPr>
              <p:cNvPr id="71" name="Group 83">
                <a:extLst>
                  <a:ext uri="{FF2B5EF4-FFF2-40B4-BE49-F238E27FC236}">
                    <a16:creationId xmlns:a16="http://schemas.microsoft.com/office/drawing/2014/main" xmlns="" id="{CE68565F-3161-438A-B44D-8BE4B83A1BBC}"/>
                  </a:ext>
                </a:extLst>
              </p:cNvPr>
              <p:cNvGrpSpPr/>
              <p:nvPr/>
            </p:nvGrpSpPr>
            <p:grpSpPr bwMode="auto">
              <a:xfrm rot="1353540">
                <a:off x="150" y="60"/>
                <a:ext cx="743" cy="186"/>
                <a:chOff x="0" y="0"/>
                <a:chExt cx="1118" cy="279"/>
              </a:xfrm>
              <a:grpFill/>
            </p:grpSpPr>
            <p:sp>
              <p:nvSpPr>
                <p:cNvPr id="72" name="AutoShape 84">
                  <a:extLst>
                    <a:ext uri="{FF2B5EF4-FFF2-40B4-BE49-F238E27FC236}">
                      <a16:creationId xmlns:a16="http://schemas.microsoft.com/office/drawing/2014/main" xmlns="" id="{49514BF0-42C4-4D48-A5B3-3E07172C9FE4}"/>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3" name="AutoShape 85">
                  <a:extLst>
                    <a:ext uri="{FF2B5EF4-FFF2-40B4-BE49-F238E27FC236}">
                      <a16:creationId xmlns:a16="http://schemas.microsoft.com/office/drawing/2014/main" xmlns="" id="{15A5594C-A6E0-4C21-9AD1-688D222E5BA7}"/>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4" name="AutoShape 86">
                  <a:extLst>
                    <a:ext uri="{FF2B5EF4-FFF2-40B4-BE49-F238E27FC236}">
                      <a16:creationId xmlns:a16="http://schemas.microsoft.com/office/drawing/2014/main" xmlns="" id="{646BBE02-AE16-4640-9F0D-6562A277C915}"/>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5" name="AutoShape 87">
                  <a:extLst>
                    <a:ext uri="{FF2B5EF4-FFF2-40B4-BE49-F238E27FC236}">
                      <a16:creationId xmlns:a16="http://schemas.microsoft.com/office/drawing/2014/main" xmlns="" id="{6E802477-16C7-4476-81E6-C59170CA4531}"/>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grpSp>
          <p:nvGrpSpPr>
            <p:cNvPr id="59" name="Group 88">
              <a:extLst>
                <a:ext uri="{FF2B5EF4-FFF2-40B4-BE49-F238E27FC236}">
                  <a16:creationId xmlns:a16="http://schemas.microsoft.com/office/drawing/2014/main" xmlns="" id="{DC7238EB-DFAF-4131-89D2-552D66A9F6D0}"/>
                </a:ext>
              </a:extLst>
            </p:cNvPr>
            <p:cNvGrpSpPr/>
            <p:nvPr/>
          </p:nvGrpSpPr>
          <p:grpSpPr bwMode="auto">
            <a:xfrm rot="19687084" flipH="1">
              <a:off x="0" y="520"/>
              <a:ext cx="508" cy="120"/>
              <a:chOff x="0" y="0"/>
              <a:chExt cx="893" cy="246"/>
            </a:xfrm>
            <a:grpFill/>
          </p:grpSpPr>
          <p:grpSp>
            <p:nvGrpSpPr>
              <p:cNvPr id="60" name="Group 89">
                <a:extLst>
                  <a:ext uri="{FF2B5EF4-FFF2-40B4-BE49-F238E27FC236}">
                    <a16:creationId xmlns:a16="http://schemas.microsoft.com/office/drawing/2014/main" xmlns="" id="{2D459A1D-E968-4EAE-8402-6D6F9C564531}"/>
                  </a:ext>
                </a:extLst>
              </p:cNvPr>
              <p:cNvGrpSpPr/>
              <p:nvPr/>
            </p:nvGrpSpPr>
            <p:grpSpPr bwMode="auto">
              <a:xfrm>
                <a:off x="0" y="0"/>
                <a:ext cx="743" cy="185"/>
                <a:chOff x="0" y="0"/>
                <a:chExt cx="1118" cy="279"/>
              </a:xfrm>
              <a:grpFill/>
            </p:grpSpPr>
            <p:sp>
              <p:nvSpPr>
                <p:cNvPr id="66" name="AutoShape 90">
                  <a:extLst>
                    <a:ext uri="{FF2B5EF4-FFF2-40B4-BE49-F238E27FC236}">
                      <a16:creationId xmlns:a16="http://schemas.microsoft.com/office/drawing/2014/main" xmlns="" id="{E7A443FB-CBE0-4248-9B69-756387B3E986}"/>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7" name="AutoShape 91">
                  <a:extLst>
                    <a:ext uri="{FF2B5EF4-FFF2-40B4-BE49-F238E27FC236}">
                      <a16:creationId xmlns:a16="http://schemas.microsoft.com/office/drawing/2014/main" xmlns="" id="{C1606661-0D5E-4B4A-BA30-3DBC9BBCD325}"/>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8" name="AutoShape 92">
                  <a:extLst>
                    <a:ext uri="{FF2B5EF4-FFF2-40B4-BE49-F238E27FC236}">
                      <a16:creationId xmlns:a16="http://schemas.microsoft.com/office/drawing/2014/main" xmlns="" id="{911265DC-D213-4022-83A0-3F220E3DDF9B}"/>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9" name="AutoShape 93">
                  <a:extLst>
                    <a:ext uri="{FF2B5EF4-FFF2-40B4-BE49-F238E27FC236}">
                      <a16:creationId xmlns:a16="http://schemas.microsoft.com/office/drawing/2014/main" xmlns="" id="{0DE53611-B447-4BAA-AD36-E94DBCE15460}"/>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nvGrpSpPr>
              <p:cNvPr id="61" name="Group 94">
                <a:extLst>
                  <a:ext uri="{FF2B5EF4-FFF2-40B4-BE49-F238E27FC236}">
                    <a16:creationId xmlns:a16="http://schemas.microsoft.com/office/drawing/2014/main" xmlns="" id="{1D661A5E-ABD2-4BDA-AC36-A94B845550B7}"/>
                  </a:ext>
                </a:extLst>
              </p:cNvPr>
              <p:cNvGrpSpPr/>
              <p:nvPr/>
            </p:nvGrpSpPr>
            <p:grpSpPr bwMode="auto">
              <a:xfrm rot="1353540">
                <a:off x="150" y="60"/>
                <a:ext cx="743" cy="186"/>
                <a:chOff x="0" y="0"/>
                <a:chExt cx="1118" cy="279"/>
              </a:xfrm>
              <a:grpFill/>
            </p:grpSpPr>
            <p:sp>
              <p:nvSpPr>
                <p:cNvPr id="62" name="AutoShape 95">
                  <a:extLst>
                    <a:ext uri="{FF2B5EF4-FFF2-40B4-BE49-F238E27FC236}">
                      <a16:creationId xmlns:a16="http://schemas.microsoft.com/office/drawing/2014/main" xmlns="" id="{067C68F8-1F7C-4236-B26C-5CE2880CBDB7}"/>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3" name="AutoShape 96">
                  <a:extLst>
                    <a:ext uri="{FF2B5EF4-FFF2-40B4-BE49-F238E27FC236}">
                      <a16:creationId xmlns:a16="http://schemas.microsoft.com/office/drawing/2014/main" xmlns="" id="{E109ABF4-5617-40B0-82EC-37D161B87C4E}"/>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4" name="AutoShape 97">
                  <a:extLst>
                    <a:ext uri="{FF2B5EF4-FFF2-40B4-BE49-F238E27FC236}">
                      <a16:creationId xmlns:a16="http://schemas.microsoft.com/office/drawing/2014/main" xmlns="" id="{CF41ADE8-0A1C-40B4-AAE2-E1D2226322F9}"/>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5" name="AutoShape 98">
                  <a:extLst>
                    <a:ext uri="{FF2B5EF4-FFF2-40B4-BE49-F238E27FC236}">
                      <a16:creationId xmlns:a16="http://schemas.microsoft.com/office/drawing/2014/main" xmlns="" id="{F25FD2D3-97C5-45FD-925B-DBCED56C5709}"/>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grpSp>
      <p:sp>
        <p:nvSpPr>
          <p:cNvPr id="82" name="矩形 117">
            <a:extLst>
              <a:ext uri="{FF2B5EF4-FFF2-40B4-BE49-F238E27FC236}">
                <a16:creationId xmlns:a16="http://schemas.microsoft.com/office/drawing/2014/main" xmlns="" id="{93FF4BB3-4D97-40F3-BFC6-F458DF9F6D47}"/>
              </a:ext>
            </a:extLst>
          </p:cNvPr>
          <p:cNvSpPr>
            <a:spLocks noChangeArrowheads="1"/>
          </p:cNvSpPr>
          <p:nvPr/>
        </p:nvSpPr>
        <p:spPr bwMode="auto">
          <a:xfrm>
            <a:off x="2389286" y="5627009"/>
            <a:ext cx="6238875" cy="521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r>
              <a:rPr lang="en-US" altLang="zh-CN" sz="2800" b="1" dirty="0">
                <a:solidFill>
                  <a:srgbClr val="C00000"/>
                </a:solidFill>
                <a:latin typeface="华文新魏" panose="02010800040101010101" pitchFamily="2" charset="-122"/>
                <a:ea typeface="华文新魏" panose="02010800040101010101" pitchFamily="2" charset="-122"/>
              </a:rPr>
              <a:t>“</a:t>
            </a:r>
            <a:r>
              <a:rPr lang="zh-CN" altLang="en-US" sz="2800" b="1" dirty="0">
                <a:solidFill>
                  <a:srgbClr val="C00000"/>
                </a:solidFill>
                <a:latin typeface="华文新魏" panose="02010800040101010101" pitchFamily="2" charset="-122"/>
                <a:ea typeface="华文新魏" panose="02010800040101010101" pitchFamily="2" charset="-122"/>
              </a:rPr>
              <a:t>投资未来的人，是忠于现实的人”！</a:t>
            </a:r>
          </a:p>
        </p:txBody>
      </p:sp>
      <p:sp>
        <p:nvSpPr>
          <p:cNvPr id="83" name="流程图: 可选过程 82">
            <a:extLst>
              <a:ext uri="{FF2B5EF4-FFF2-40B4-BE49-F238E27FC236}">
                <a16:creationId xmlns:a16="http://schemas.microsoft.com/office/drawing/2014/main" xmlns="" id="{8DB1BCB3-5709-49CE-AD2B-96345338A8DC}"/>
              </a:ext>
            </a:extLst>
          </p:cNvPr>
          <p:cNvSpPr/>
          <p:nvPr/>
        </p:nvSpPr>
        <p:spPr>
          <a:xfrm>
            <a:off x="7423152" y="1255930"/>
            <a:ext cx="1648141" cy="929821"/>
          </a:xfrm>
          <a:prstGeom prst="flowChartAlternateProcess">
            <a:avLst/>
          </a:prstGeom>
          <a:ln>
            <a:solidFill>
              <a:srgbClr val="0099F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400"/>
          </a:p>
        </p:txBody>
      </p:sp>
      <p:sp>
        <p:nvSpPr>
          <p:cNvPr id="84" name="文本框 83">
            <a:extLst>
              <a:ext uri="{FF2B5EF4-FFF2-40B4-BE49-F238E27FC236}">
                <a16:creationId xmlns:a16="http://schemas.microsoft.com/office/drawing/2014/main" xmlns="" id="{6ADFCBEF-D9F3-4A8C-B992-222E1AD59F37}"/>
              </a:ext>
            </a:extLst>
          </p:cNvPr>
          <p:cNvSpPr txBox="1"/>
          <p:nvPr/>
        </p:nvSpPr>
        <p:spPr>
          <a:xfrm>
            <a:off x="7465500" y="1443630"/>
            <a:ext cx="1544857"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目标模糊</a:t>
            </a:r>
          </a:p>
        </p:txBody>
      </p:sp>
      <p:sp>
        <p:nvSpPr>
          <p:cNvPr id="85" name="流程图: 可选过程 84">
            <a:extLst>
              <a:ext uri="{FF2B5EF4-FFF2-40B4-BE49-F238E27FC236}">
                <a16:creationId xmlns:a16="http://schemas.microsoft.com/office/drawing/2014/main" xmlns="" id="{8A71E58B-8674-4B10-8257-85D30615BB3B}"/>
              </a:ext>
            </a:extLst>
          </p:cNvPr>
          <p:cNvSpPr/>
          <p:nvPr/>
        </p:nvSpPr>
        <p:spPr>
          <a:xfrm>
            <a:off x="7699893" y="2890528"/>
            <a:ext cx="3713277" cy="929821"/>
          </a:xfrm>
          <a:prstGeom prst="flowChartAlternateProcess">
            <a:avLst/>
          </a:prstGeom>
          <a:ln>
            <a:solidFill>
              <a:srgbClr val="66FF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400"/>
          </a:p>
        </p:txBody>
      </p:sp>
      <p:sp>
        <p:nvSpPr>
          <p:cNvPr id="86" name="文本框 85">
            <a:extLst>
              <a:ext uri="{FF2B5EF4-FFF2-40B4-BE49-F238E27FC236}">
                <a16:creationId xmlns:a16="http://schemas.microsoft.com/office/drawing/2014/main" xmlns="" id="{EE660DE4-5CE1-4EEE-AE70-45811B23DBEB}"/>
              </a:ext>
            </a:extLst>
          </p:cNvPr>
          <p:cNvSpPr txBox="1"/>
          <p:nvPr/>
        </p:nvSpPr>
        <p:spPr>
          <a:xfrm>
            <a:off x="7850872" y="3152669"/>
            <a:ext cx="3335288"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有着清晰而长远的目标</a:t>
            </a:r>
          </a:p>
        </p:txBody>
      </p:sp>
      <p:sp>
        <p:nvSpPr>
          <p:cNvPr id="87" name="流程图: 可选过程 86">
            <a:extLst>
              <a:ext uri="{FF2B5EF4-FFF2-40B4-BE49-F238E27FC236}">
                <a16:creationId xmlns:a16="http://schemas.microsoft.com/office/drawing/2014/main" xmlns="" id="{06B53594-2262-49F2-9AC8-8DEFDC7C8A8C}"/>
              </a:ext>
            </a:extLst>
          </p:cNvPr>
          <p:cNvSpPr/>
          <p:nvPr/>
        </p:nvSpPr>
        <p:spPr>
          <a:xfrm>
            <a:off x="6562672" y="4393194"/>
            <a:ext cx="4399968" cy="929821"/>
          </a:xfrm>
          <a:prstGeom prst="flowChartAlternateProcess">
            <a:avLst/>
          </a:prstGeom>
          <a:ln>
            <a:solidFill>
              <a:srgbClr val="FF66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400"/>
          </a:p>
        </p:txBody>
      </p:sp>
      <p:sp>
        <p:nvSpPr>
          <p:cNvPr id="88" name="文本框 87">
            <a:extLst>
              <a:ext uri="{FF2B5EF4-FFF2-40B4-BE49-F238E27FC236}">
                <a16:creationId xmlns:a16="http://schemas.microsoft.com/office/drawing/2014/main" xmlns="" id="{165FE311-2D36-4533-B68C-450A4B5E763C}"/>
              </a:ext>
            </a:extLst>
          </p:cNvPr>
          <p:cNvSpPr txBox="1"/>
          <p:nvPr/>
        </p:nvSpPr>
        <p:spPr>
          <a:xfrm>
            <a:off x="6744811" y="4606662"/>
            <a:ext cx="3972859"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有着清晰但比较短期的目标</a:t>
            </a:r>
          </a:p>
        </p:txBody>
      </p:sp>
      <p:sp>
        <p:nvSpPr>
          <p:cNvPr id="89" name="流程图: 可选过程 88">
            <a:extLst>
              <a:ext uri="{FF2B5EF4-FFF2-40B4-BE49-F238E27FC236}">
                <a16:creationId xmlns:a16="http://schemas.microsoft.com/office/drawing/2014/main" xmlns="" id="{2E3197E2-91B2-4054-B8C3-7CD91CD2FC08}"/>
              </a:ext>
            </a:extLst>
          </p:cNvPr>
          <p:cNvSpPr/>
          <p:nvPr/>
        </p:nvSpPr>
        <p:spPr>
          <a:xfrm>
            <a:off x="2524124" y="4504929"/>
            <a:ext cx="2097572" cy="929821"/>
          </a:xfrm>
          <a:prstGeom prst="flowChartAlternateProcess">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400" dirty="0"/>
          </a:p>
        </p:txBody>
      </p:sp>
      <p:sp>
        <p:nvSpPr>
          <p:cNvPr id="90" name="文本框 89">
            <a:extLst>
              <a:ext uri="{FF2B5EF4-FFF2-40B4-BE49-F238E27FC236}">
                <a16:creationId xmlns:a16="http://schemas.microsoft.com/office/drawing/2014/main" xmlns="" id="{554BBEDE-FB94-4EA2-A64A-B397771AB55B}"/>
              </a:ext>
            </a:extLst>
          </p:cNvPr>
          <p:cNvSpPr txBox="1"/>
          <p:nvPr/>
        </p:nvSpPr>
        <p:spPr>
          <a:xfrm>
            <a:off x="2740217" y="4731474"/>
            <a:ext cx="2607287"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没有目标</a:t>
            </a:r>
          </a:p>
        </p:txBody>
      </p:sp>
      <p:sp>
        <p:nvSpPr>
          <p:cNvPr id="91" name="文本框 90">
            <a:extLst>
              <a:ext uri="{FF2B5EF4-FFF2-40B4-BE49-F238E27FC236}">
                <a16:creationId xmlns:a16="http://schemas.microsoft.com/office/drawing/2014/main" xmlns="" id="{D17A9917-6ED7-437A-B9DC-B26228D84AC3}"/>
              </a:ext>
            </a:extLst>
          </p:cNvPr>
          <p:cNvSpPr txBox="1"/>
          <p:nvPr/>
        </p:nvSpPr>
        <p:spPr>
          <a:xfrm>
            <a:off x="550632" y="963786"/>
            <a:ext cx="5948440" cy="583565"/>
          </a:xfrm>
          <a:prstGeom prst="rect">
            <a:avLst/>
          </a:prstGeom>
          <a:noFill/>
        </p:spPr>
        <p:txBody>
          <a:bodyPr wrap="square" rtlCol="0">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哈佛大学人生目标的调查</a:t>
            </a:r>
          </a:p>
        </p:txBody>
      </p:sp>
    </p:spTree>
    <p:extLst>
      <p:ext uri="{BB962C8B-B14F-4D97-AF65-F5344CB8AC3E}">
        <p14:creationId xmlns:p14="http://schemas.microsoft.com/office/powerpoint/2010/main" xmlns="" val="1512411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B279AE75-07D0-468F-9729-1B588E55682F}"/>
              </a:ext>
            </a:extLst>
          </p:cNvPr>
          <p:cNvSpPr txBox="1"/>
          <p:nvPr/>
        </p:nvSpPr>
        <p:spPr>
          <a:xfrm>
            <a:off x="538394" y="850258"/>
            <a:ext cx="5948440" cy="583565"/>
          </a:xfrm>
          <a:prstGeom prst="rect">
            <a:avLst/>
          </a:prstGeom>
          <a:noFill/>
        </p:spPr>
        <p:txBody>
          <a:bodyPr wrap="square" rtlCol="0">
            <a:spAutoFit/>
          </a:bodyPr>
          <a:lstStyle/>
          <a:p>
            <a:r>
              <a:rPr lang="en-US" altLang="zh-CN" sz="3200" b="1" dirty="0">
                <a:solidFill>
                  <a:srgbClr val="C00000"/>
                </a:solidFill>
                <a:latin typeface="微软雅黑" panose="020B0503020204020204" pitchFamily="34" charset="-122"/>
                <a:ea typeface="微软雅黑" panose="020B0503020204020204" pitchFamily="34" charset="-122"/>
              </a:rPr>
              <a:t>25</a:t>
            </a:r>
            <a:r>
              <a:rPr lang="zh-CN" altLang="en-US" sz="3200" b="1" dirty="0">
                <a:solidFill>
                  <a:srgbClr val="C00000"/>
                </a:solidFill>
                <a:latin typeface="微软雅黑" panose="020B0503020204020204" pitchFamily="34" charset="-122"/>
                <a:ea typeface="微软雅黑" panose="020B0503020204020204" pitchFamily="34" charset="-122"/>
              </a:rPr>
              <a:t>年后</a:t>
            </a:r>
            <a:r>
              <a:rPr lang="en-US" altLang="zh-CN" sz="3200" b="1" dirty="0">
                <a:solidFill>
                  <a:srgbClr val="C00000"/>
                </a:solidFill>
                <a:latin typeface="微软雅黑" panose="020B0503020204020204" pitchFamily="34" charset="-122"/>
                <a:ea typeface="微软雅黑" panose="020B0503020204020204" pitchFamily="34" charset="-122"/>
              </a:rPr>
              <a:t>……</a:t>
            </a:r>
            <a:endParaRPr lang="zh-CN" altLang="en-US" sz="3200" b="1" dirty="0">
              <a:solidFill>
                <a:srgbClr val="C00000"/>
              </a:solidFill>
              <a:latin typeface="微软雅黑" panose="020B0503020204020204" pitchFamily="34" charset="-122"/>
              <a:ea typeface="微软雅黑" panose="020B0503020204020204" pitchFamily="34" charset="-122"/>
            </a:endParaRPr>
          </a:p>
        </p:txBody>
      </p:sp>
      <p:sp>
        <p:nvSpPr>
          <p:cNvPr id="3" name="Oval 3">
            <a:extLst>
              <a:ext uri="{FF2B5EF4-FFF2-40B4-BE49-F238E27FC236}">
                <a16:creationId xmlns:a16="http://schemas.microsoft.com/office/drawing/2014/main" xmlns="" id="{1EB7C6B8-C98D-493B-BE2E-C5F74D3A2694}"/>
              </a:ext>
            </a:extLst>
          </p:cNvPr>
          <p:cNvSpPr>
            <a:spLocks noChangeArrowheads="1"/>
          </p:cNvSpPr>
          <p:nvPr/>
        </p:nvSpPr>
        <p:spPr bwMode="auto">
          <a:xfrm>
            <a:off x="2300571" y="3678924"/>
            <a:ext cx="4362451" cy="1265237"/>
          </a:xfrm>
          <a:prstGeom prst="ellipse">
            <a:avLst/>
          </a:prstGeom>
          <a:solidFill>
            <a:srgbClr val="DDDDDD">
              <a:alpha val="50195"/>
            </a:srgbClr>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 name="Arc 4">
            <a:extLst>
              <a:ext uri="{FF2B5EF4-FFF2-40B4-BE49-F238E27FC236}">
                <a16:creationId xmlns:a16="http://schemas.microsoft.com/office/drawing/2014/main" xmlns="" id="{F28856D2-08E4-4F7F-8C3D-15B47664BA24}"/>
              </a:ext>
            </a:extLst>
          </p:cNvPr>
          <p:cNvSpPr/>
          <p:nvPr/>
        </p:nvSpPr>
        <p:spPr bwMode="auto">
          <a:xfrm rot="16200000">
            <a:off x="3922996" y="1719948"/>
            <a:ext cx="1536700" cy="4057651"/>
          </a:xfrm>
          <a:custGeom>
            <a:avLst/>
            <a:gdLst>
              <a:gd name="T0" fmla="*/ 1502457664 w 43200"/>
              <a:gd name="T1" fmla="*/ 2147483646 h 43200"/>
              <a:gd name="T2" fmla="*/ 972231708 w 43200"/>
              <a:gd name="T3" fmla="*/ 2147483646 h 43200"/>
              <a:gd name="T4" fmla="*/ 0 w 43200"/>
              <a:gd name="T5" fmla="*/ 2147483646 h 43200"/>
              <a:gd name="T6" fmla="*/ 972231708 w 43200"/>
              <a:gd name="T7" fmla="*/ 0 h 43200"/>
              <a:gd name="T8" fmla="*/ 1944463416 w 43200"/>
              <a:gd name="T9" fmla="*/ 2147483646 h 43200"/>
              <a:gd name="T10" fmla="*/ 1730121975 w 43200"/>
              <a:gd name="T11" fmla="*/ 2147483646 h 43200"/>
              <a:gd name="T12" fmla="*/ 1502457664 w 43200"/>
              <a:gd name="T13" fmla="*/ 2147483646 h 43200"/>
              <a:gd name="T14" fmla="*/ 972231708 w 43200"/>
              <a:gd name="T15" fmla="*/ 2147483646 h 43200"/>
              <a:gd name="T16" fmla="*/ 0 w 43200"/>
              <a:gd name="T17" fmla="*/ 2147483646 h 43200"/>
              <a:gd name="T18" fmla="*/ 972231708 w 43200"/>
              <a:gd name="T19" fmla="*/ 0 h 43200"/>
              <a:gd name="T20" fmla="*/ 1944463416 w 43200"/>
              <a:gd name="T21" fmla="*/ 2147483646 h 43200"/>
              <a:gd name="T22" fmla="*/ 1730121975 w 43200"/>
              <a:gd name="T23" fmla="*/ 2147483646 h 43200"/>
              <a:gd name="T24" fmla="*/ 972231708 w 43200"/>
              <a:gd name="T25" fmla="*/ 2147483646 h 43200"/>
              <a:gd name="T26" fmla="*/ 1502457664 w 43200"/>
              <a:gd name="T27" fmla="*/ 2147483646 h 4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200"/>
              <a:gd name="T43" fmla="*/ 0 h 43200"/>
              <a:gd name="T44" fmla="*/ 43200 w 43200"/>
              <a:gd name="T45" fmla="*/ 43200 h 4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200" h="43200" fill="none" extrusionOk="0">
                <a:moveTo>
                  <a:pt x="33380" y="39705"/>
                </a:moveTo>
                <a:cubicBezTo>
                  <a:pt x="29874" y="41985"/>
                  <a:pt x="25782" y="43199"/>
                  <a:pt x="21600" y="43200"/>
                </a:cubicBezTo>
                <a:cubicBezTo>
                  <a:pt x="9670" y="43200"/>
                  <a:pt x="0" y="33529"/>
                  <a:pt x="0" y="21600"/>
                </a:cubicBezTo>
                <a:cubicBezTo>
                  <a:pt x="0" y="9670"/>
                  <a:pt x="9670" y="0"/>
                  <a:pt x="21600" y="0"/>
                </a:cubicBezTo>
                <a:cubicBezTo>
                  <a:pt x="33529" y="0"/>
                  <a:pt x="43200" y="9670"/>
                  <a:pt x="43200" y="21600"/>
                </a:cubicBezTo>
                <a:cubicBezTo>
                  <a:pt x="43200" y="26520"/>
                  <a:pt x="41520" y="31293"/>
                  <a:pt x="38438" y="35129"/>
                </a:cubicBezTo>
              </a:path>
              <a:path w="43200" h="43200" stroke="0" extrusionOk="0">
                <a:moveTo>
                  <a:pt x="33380" y="39705"/>
                </a:moveTo>
                <a:cubicBezTo>
                  <a:pt x="29874" y="41985"/>
                  <a:pt x="25782" y="43199"/>
                  <a:pt x="21600" y="43200"/>
                </a:cubicBezTo>
                <a:cubicBezTo>
                  <a:pt x="9670" y="43200"/>
                  <a:pt x="0" y="33529"/>
                  <a:pt x="0" y="21600"/>
                </a:cubicBezTo>
                <a:cubicBezTo>
                  <a:pt x="0" y="9670"/>
                  <a:pt x="9670" y="0"/>
                  <a:pt x="21600" y="0"/>
                </a:cubicBezTo>
                <a:cubicBezTo>
                  <a:pt x="33529" y="0"/>
                  <a:pt x="43200" y="9670"/>
                  <a:pt x="43200" y="21600"/>
                </a:cubicBezTo>
                <a:cubicBezTo>
                  <a:pt x="43200" y="26520"/>
                  <a:pt x="41520" y="31293"/>
                  <a:pt x="38438" y="35129"/>
                </a:cubicBezTo>
                <a:lnTo>
                  <a:pt x="21600" y="21600"/>
                </a:lnTo>
                <a:lnTo>
                  <a:pt x="33380" y="39705"/>
                </a:lnTo>
                <a:close/>
              </a:path>
            </a:pathLst>
          </a:custGeom>
          <a:solidFill>
            <a:srgbClr val="00FFFF"/>
          </a:solidFill>
          <a:ln>
            <a:noFill/>
          </a:ln>
        </p:spPr>
        <p:txBody>
          <a:bodyPr wrap="none" anchor="ctr"/>
          <a:lstStyle/>
          <a:p>
            <a:endParaRPr lang="zh-CN" altLang="en-US"/>
          </a:p>
        </p:txBody>
      </p:sp>
      <p:sp>
        <p:nvSpPr>
          <p:cNvPr id="5" name="Arc 5">
            <a:extLst>
              <a:ext uri="{FF2B5EF4-FFF2-40B4-BE49-F238E27FC236}">
                <a16:creationId xmlns:a16="http://schemas.microsoft.com/office/drawing/2014/main" xmlns="" id="{961F680F-94AB-4CEB-A13A-AA0AED3F8707}"/>
              </a:ext>
            </a:extLst>
          </p:cNvPr>
          <p:cNvSpPr/>
          <p:nvPr/>
        </p:nvSpPr>
        <p:spPr bwMode="auto">
          <a:xfrm rot="16200000">
            <a:off x="4067143" y="1638986"/>
            <a:ext cx="1379539" cy="3903663"/>
          </a:xfrm>
          <a:custGeom>
            <a:avLst/>
            <a:gdLst>
              <a:gd name="T0" fmla="*/ 934351986 w 43200"/>
              <a:gd name="T1" fmla="*/ 2147483646 h 43200"/>
              <a:gd name="T2" fmla="*/ 703401869 w 43200"/>
              <a:gd name="T3" fmla="*/ 2147483646 h 43200"/>
              <a:gd name="T4" fmla="*/ 0 w 43200"/>
              <a:gd name="T5" fmla="*/ 2147483646 h 43200"/>
              <a:gd name="T6" fmla="*/ 703401869 w 43200"/>
              <a:gd name="T7" fmla="*/ 0 h 43200"/>
              <a:gd name="T8" fmla="*/ 1406803738 w 43200"/>
              <a:gd name="T9" fmla="*/ 2147483646 h 43200"/>
              <a:gd name="T10" fmla="*/ 1025436334 w 43200"/>
              <a:gd name="T11" fmla="*/ 2147483646 h 43200"/>
              <a:gd name="T12" fmla="*/ 934351986 w 43200"/>
              <a:gd name="T13" fmla="*/ 2147483646 h 43200"/>
              <a:gd name="T14" fmla="*/ 703401869 w 43200"/>
              <a:gd name="T15" fmla="*/ 2147483646 h 43200"/>
              <a:gd name="T16" fmla="*/ 0 w 43200"/>
              <a:gd name="T17" fmla="*/ 2147483646 h 43200"/>
              <a:gd name="T18" fmla="*/ 703401869 w 43200"/>
              <a:gd name="T19" fmla="*/ 0 h 43200"/>
              <a:gd name="T20" fmla="*/ 1406803738 w 43200"/>
              <a:gd name="T21" fmla="*/ 2147483646 h 43200"/>
              <a:gd name="T22" fmla="*/ 1025436334 w 43200"/>
              <a:gd name="T23" fmla="*/ 2147483646 h 43200"/>
              <a:gd name="T24" fmla="*/ 703401869 w 43200"/>
              <a:gd name="T25" fmla="*/ 2147483646 h 43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200"/>
              <a:gd name="T40" fmla="*/ 0 h 43200"/>
              <a:gd name="T41" fmla="*/ 43200 w 43200"/>
              <a:gd name="T42" fmla="*/ 43200 h 432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200" h="43200" fill="none" extrusionOk="0">
                <a:moveTo>
                  <a:pt x="28692" y="42002"/>
                </a:moveTo>
                <a:cubicBezTo>
                  <a:pt x="26411" y="42795"/>
                  <a:pt x="24014" y="43199"/>
                  <a:pt x="21600" y="43200"/>
                </a:cubicBezTo>
                <a:cubicBezTo>
                  <a:pt x="9670" y="43200"/>
                  <a:pt x="0" y="33529"/>
                  <a:pt x="0" y="21600"/>
                </a:cubicBezTo>
                <a:cubicBezTo>
                  <a:pt x="0" y="9670"/>
                  <a:pt x="9670" y="0"/>
                  <a:pt x="21600" y="0"/>
                </a:cubicBezTo>
                <a:cubicBezTo>
                  <a:pt x="33529" y="0"/>
                  <a:pt x="43200" y="9670"/>
                  <a:pt x="43200" y="21600"/>
                </a:cubicBezTo>
                <a:cubicBezTo>
                  <a:pt x="43200" y="29688"/>
                  <a:pt x="38680" y="37099"/>
                  <a:pt x="31489" y="40802"/>
                </a:cubicBezTo>
              </a:path>
              <a:path w="43200" h="43200" stroke="0" extrusionOk="0">
                <a:moveTo>
                  <a:pt x="28692" y="42002"/>
                </a:moveTo>
                <a:cubicBezTo>
                  <a:pt x="26411" y="42795"/>
                  <a:pt x="24014" y="43199"/>
                  <a:pt x="21600" y="43200"/>
                </a:cubicBezTo>
                <a:cubicBezTo>
                  <a:pt x="9670" y="43200"/>
                  <a:pt x="0" y="33529"/>
                  <a:pt x="0" y="21600"/>
                </a:cubicBezTo>
                <a:cubicBezTo>
                  <a:pt x="0" y="9670"/>
                  <a:pt x="9670" y="0"/>
                  <a:pt x="21600" y="0"/>
                </a:cubicBezTo>
                <a:cubicBezTo>
                  <a:pt x="33529" y="0"/>
                  <a:pt x="43200" y="9670"/>
                  <a:pt x="43200" y="21600"/>
                </a:cubicBezTo>
                <a:cubicBezTo>
                  <a:pt x="43200" y="29688"/>
                  <a:pt x="38680" y="37099"/>
                  <a:pt x="31489" y="40802"/>
                </a:cubicBezTo>
                <a:lnTo>
                  <a:pt x="21600" y="21600"/>
                </a:lnTo>
                <a:lnTo>
                  <a:pt x="28692" y="42002"/>
                </a:lnTo>
                <a:close/>
              </a:path>
            </a:pathLst>
          </a:custGeom>
          <a:solidFill>
            <a:srgbClr val="66FF99"/>
          </a:solidFill>
          <a:ln>
            <a:noFill/>
          </a:ln>
        </p:spPr>
        <p:txBody>
          <a:bodyPr wrap="none" anchor="ctr"/>
          <a:lstStyle/>
          <a:p>
            <a:endParaRPr lang="zh-CN" altLang="en-US"/>
          </a:p>
        </p:txBody>
      </p:sp>
      <p:sp>
        <p:nvSpPr>
          <p:cNvPr id="6" name="Arc 6">
            <a:extLst>
              <a:ext uri="{FF2B5EF4-FFF2-40B4-BE49-F238E27FC236}">
                <a16:creationId xmlns:a16="http://schemas.microsoft.com/office/drawing/2014/main" xmlns="" id="{E9B11AA1-9BEF-43B7-8939-1707EFA034DA}"/>
              </a:ext>
            </a:extLst>
          </p:cNvPr>
          <p:cNvSpPr/>
          <p:nvPr/>
        </p:nvSpPr>
        <p:spPr bwMode="auto">
          <a:xfrm rot="16200000">
            <a:off x="3950777" y="1783796"/>
            <a:ext cx="1379539" cy="3763963"/>
          </a:xfrm>
          <a:custGeom>
            <a:avLst/>
            <a:gdLst>
              <a:gd name="T0" fmla="*/ 489320692 w 43200"/>
              <a:gd name="T1" fmla="*/ 2147483646 h 42175"/>
              <a:gd name="T2" fmla="*/ 0 w 43200"/>
              <a:gd name="T3" fmla="*/ 2147483646 h 42175"/>
              <a:gd name="T4" fmla="*/ 703401869 w 43200"/>
              <a:gd name="T5" fmla="*/ 0 h 42175"/>
              <a:gd name="T6" fmla="*/ 1406803738 w 43200"/>
              <a:gd name="T7" fmla="*/ 2147483646 h 42175"/>
              <a:gd name="T8" fmla="*/ 1025436334 w 43200"/>
              <a:gd name="T9" fmla="*/ 2147483646 h 42175"/>
              <a:gd name="T10" fmla="*/ 489320692 w 43200"/>
              <a:gd name="T11" fmla="*/ 2147483646 h 42175"/>
              <a:gd name="T12" fmla="*/ 0 w 43200"/>
              <a:gd name="T13" fmla="*/ 2147483646 h 42175"/>
              <a:gd name="T14" fmla="*/ 703401869 w 43200"/>
              <a:gd name="T15" fmla="*/ 0 h 42175"/>
              <a:gd name="T16" fmla="*/ 1406803738 w 43200"/>
              <a:gd name="T17" fmla="*/ 2147483646 h 42175"/>
              <a:gd name="T18" fmla="*/ 1025436334 w 43200"/>
              <a:gd name="T19" fmla="*/ 2147483646 h 42175"/>
              <a:gd name="T20" fmla="*/ 703401869 w 43200"/>
              <a:gd name="T21" fmla="*/ 2147483646 h 421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0"/>
              <a:gd name="T34" fmla="*/ 0 h 42175"/>
              <a:gd name="T35" fmla="*/ 43200 w 43200"/>
              <a:gd name="T36" fmla="*/ 42175 h 4217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0" h="42175" fill="none" extrusionOk="0">
                <a:moveTo>
                  <a:pt x="15026" y="42175"/>
                </a:moveTo>
                <a:cubicBezTo>
                  <a:pt x="6075" y="39315"/>
                  <a:pt x="0" y="30997"/>
                  <a:pt x="0" y="21600"/>
                </a:cubicBezTo>
                <a:cubicBezTo>
                  <a:pt x="0" y="9670"/>
                  <a:pt x="9670" y="0"/>
                  <a:pt x="21600" y="0"/>
                </a:cubicBezTo>
                <a:cubicBezTo>
                  <a:pt x="33529" y="0"/>
                  <a:pt x="43200" y="9670"/>
                  <a:pt x="43200" y="21600"/>
                </a:cubicBezTo>
                <a:cubicBezTo>
                  <a:pt x="43200" y="29688"/>
                  <a:pt x="38680" y="37099"/>
                  <a:pt x="31489" y="40802"/>
                </a:cubicBezTo>
              </a:path>
              <a:path w="43200" h="42175" stroke="0" extrusionOk="0">
                <a:moveTo>
                  <a:pt x="15026" y="42175"/>
                </a:moveTo>
                <a:cubicBezTo>
                  <a:pt x="6075" y="39315"/>
                  <a:pt x="0" y="30997"/>
                  <a:pt x="0" y="21600"/>
                </a:cubicBezTo>
                <a:cubicBezTo>
                  <a:pt x="0" y="9670"/>
                  <a:pt x="9670" y="0"/>
                  <a:pt x="21600" y="0"/>
                </a:cubicBezTo>
                <a:cubicBezTo>
                  <a:pt x="33529" y="0"/>
                  <a:pt x="43200" y="9670"/>
                  <a:pt x="43200" y="21600"/>
                </a:cubicBezTo>
                <a:cubicBezTo>
                  <a:pt x="43200" y="29688"/>
                  <a:pt x="38680" y="37099"/>
                  <a:pt x="31489" y="40802"/>
                </a:cubicBezTo>
                <a:lnTo>
                  <a:pt x="21600" y="21600"/>
                </a:lnTo>
                <a:lnTo>
                  <a:pt x="15026" y="42175"/>
                </a:lnTo>
                <a:close/>
              </a:path>
            </a:pathLst>
          </a:custGeom>
          <a:solidFill>
            <a:srgbClr val="FF66FF"/>
          </a:solidFill>
          <a:ln>
            <a:noFill/>
          </a:ln>
        </p:spPr>
        <p:txBody>
          <a:bodyPr wrap="none" anchor="ctr"/>
          <a:lstStyle/>
          <a:p>
            <a:endParaRPr lang="zh-CN" altLang="en-US"/>
          </a:p>
        </p:txBody>
      </p:sp>
      <p:sp>
        <p:nvSpPr>
          <p:cNvPr id="7" name="Arc 7">
            <a:extLst>
              <a:ext uri="{FF2B5EF4-FFF2-40B4-BE49-F238E27FC236}">
                <a16:creationId xmlns:a16="http://schemas.microsoft.com/office/drawing/2014/main" xmlns="" id="{7B9D2AA6-DC8F-4485-93B8-0D02150C73F9}"/>
              </a:ext>
            </a:extLst>
          </p:cNvPr>
          <p:cNvSpPr/>
          <p:nvPr/>
        </p:nvSpPr>
        <p:spPr bwMode="auto">
          <a:xfrm rot="16200000">
            <a:off x="3882516" y="1814405"/>
            <a:ext cx="1414463" cy="3635375"/>
          </a:xfrm>
          <a:custGeom>
            <a:avLst/>
            <a:gdLst>
              <a:gd name="T0" fmla="*/ 243673044 w 43200"/>
              <a:gd name="T1" fmla="*/ 2147483646 h 40803"/>
              <a:gd name="T2" fmla="*/ 0 w 43200"/>
              <a:gd name="T3" fmla="*/ 2147483646 h 40803"/>
              <a:gd name="T4" fmla="*/ 758189199 w 43200"/>
              <a:gd name="T5" fmla="*/ 0 h 40803"/>
              <a:gd name="T6" fmla="*/ 1516377318 w 43200"/>
              <a:gd name="T7" fmla="*/ 2147483646 h 40803"/>
              <a:gd name="T8" fmla="*/ 1105305557 w 43200"/>
              <a:gd name="T9" fmla="*/ 2147483646 h 40803"/>
              <a:gd name="T10" fmla="*/ 243673044 w 43200"/>
              <a:gd name="T11" fmla="*/ 2147483646 h 40803"/>
              <a:gd name="T12" fmla="*/ 0 w 43200"/>
              <a:gd name="T13" fmla="*/ 2147483646 h 40803"/>
              <a:gd name="T14" fmla="*/ 758189199 w 43200"/>
              <a:gd name="T15" fmla="*/ 0 h 40803"/>
              <a:gd name="T16" fmla="*/ 1516377318 w 43200"/>
              <a:gd name="T17" fmla="*/ 2147483646 h 40803"/>
              <a:gd name="T18" fmla="*/ 1105305557 w 43200"/>
              <a:gd name="T19" fmla="*/ 2147483646 h 40803"/>
              <a:gd name="T20" fmla="*/ 758189199 w 43200"/>
              <a:gd name="T21" fmla="*/ 2147483646 h 4080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200"/>
              <a:gd name="T34" fmla="*/ 0 h 40803"/>
              <a:gd name="T35" fmla="*/ 43200 w 43200"/>
              <a:gd name="T36" fmla="*/ 40803 h 4080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200" h="40803" fill="none" extrusionOk="0">
                <a:moveTo>
                  <a:pt x="6942" y="37466"/>
                </a:moveTo>
                <a:cubicBezTo>
                  <a:pt x="2516" y="33377"/>
                  <a:pt x="0" y="27625"/>
                  <a:pt x="0" y="21600"/>
                </a:cubicBezTo>
                <a:cubicBezTo>
                  <a:pt x="0" y="9670"/>
                  <a:pt x="9670" y="0"/>
                  <a:pt x="21600" y="0"/>
                </a:cubicBezTo>
                <a:cubicBezTo>
                  <a:pt x="33529" y="0"/>
                  <a:pt x="43200" y="9670"/>
                  <a:pt x="43200" y="21600"/>
                </a:cubicBezTo>
                <a:cubicBezTo>
                  <a:pt x="43200" y="29688"/>
                  <a:pt x="38680" y="37099"/>
                  <a:pt x="31489" y="40802"/>
                </a:cubicBezTo>
              </a:path>
              <a:path w="43200" h="40803" stroke="0" extrusionOk="0">
                <a:moveTo>
                  <a:pt x="6942" y="37466"/>
                </a:moveTo>
                <a:cubicBezTo>
                  <a:pt x="2516" y="33377"/>
                  <a:pt x="0" y="27625"/>
                  <a:pt x="0" y="21600"/>
                </a:cubicBezTo>
                <a:cubicBezTo>
                  <a:pt x="0" y="9670"/>
                  <a:pt x="9670" y="0"/>
                  <a:pt x="21600" y="0"/>
                </a:cubicBezTo>
                <a:cubicBezTo>
                  <a:pt x="33529" y="0"/>
                  <a:pt x="43200" y="9670"/>
                  <a:pt x="43200" y="21600"/>
                </a:cubicBezTo>
                <a:cubicBezTo>
                  <a:pt x="43200" y="29688"/>
                  <a:pt x="38680" y="37099"/>
                  <a:pt x="31489" y="40802"/>
                </a:cubicBezTo>
                <a:lnTo>
                  <a:pt x="21600" y="21600"/>
                </a:lnTo>
                <a:lnTo>
                  <a:pt x="6942" y="37466"/>
                </a:lnTo>
                <a:close/>
              </a:path>
            </a:pathLst>
          </a:custGeom>
          <a:solidFill>
            <a:srgbClr val="FFCF57"/>
          </a:solidFill>
          <a:ln>
            <a:noFill/>
          </a:ln>
        </p:spPr>
        <p:txBody>
          <a:bodyPr wrap="none" anchor="ctr"/>
          <a:lstStyle/>
          <a:p>
            <a:endParaRPr lang="zh-CN" altLang="en-US"/>
          </a:p>
        </p:txBody>
      </p:sp>
      <p:sp>
        <p:nvSpPr>
          <p:cNvPr id="8" name="Text Box 8">
            <a:extLst>
              <a:ext uri="{FF2B5EF4-FFF2-40B4-BE49-F238E27FC236}">
                <a16:creationId xmlns:a16="http://schemas.microsoft.com/office/drawing/2014/main" xmlns="" id="{FF70EA00-10FA-4AF5-9AE4-66B13F324BEB}"/>
              </a:ext>
            </a:extLst>
          </p:cNvPr>
          <p:cNvSpPr txBox="1">
            <a:spLocks noChangeArrowheads="1"/>
          </p:cNvSpPr>
          <p:nvPr/>
        </p:nvSpPr>
        <p:spPr bwMode="auto">
          <a:xfrm>
            <a:off x="5600984" y="3726548"/>
            <a:ext cx="768351"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Arial" panose="020B0604020202020204" pitchFamily="34" charset="0"/>
              <a:buNone/>
            </a:pPr>
            <a:r>
              <a:rPr lang="en-US" altLang="zh-CN" sz="1800" b="1" dirty="0">
                <a:solidFill>
                  <a:srgbClr val="1C1C1C"/>
                </a:solidFill>
              </a:rPr>
              <a:t>10%</a:t>
            </a:r>
          </a:p>
        </p:txBody>
      </p:sp>
      <p:sp>
        <p:nvSpPr>
          <p:cNvPr id="9" name="Text Box 9">
            <a:extLst>
              <a:ext uri="{FF2B5EF4-FFF2-40B4-BE49-F238E27FC236}">
                <a16:creationId xmlns:a16="http://schemas.microsoft.com/office/drawing/2014/main" xmlns="" id="{57FC0289-005A-4A1C-896E-906889179E56}"/>
              </a:ext>
            </a:extLst>
          </p:cNvPr>
          <p:cNvSpPr txBox="1">
            <a:spLocks noChangeArrowheads="1"/>
          </p:cNvSpPr>
          <p:nvPr/>
        </p:nvSpPr>
        <p:spPr bwMode="auto">
          <a:xfrm>
            <a:off x="6101047" y="3420160"/>
            <a:ext cx="661299"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Arial" panose="020B0604020202020204" pitchFamily="34" charset="0"/>
              <a:buNone/>
            </a:pPr>
            <a:r>
              <a:rPr lang="en-US" altLang="zh-CN" sz="1800" b="1" dirty="0">
                <a:solidFill>
                  <a:srgbClr val="1C1C1C"/>
                </a:solidFill>
              </a:rPr>
              <a:t>3%</a:t>
            </a:r>
          </a:p>
        </p:txBody>
      </p:sp>
      <p:sp>
        <p:nvSpPr>
          <p:cNvPr id="10" name="Line 10">
            <a:extLst>
              <a:ext uri="{FF2B5EF4-FFF2-40B4-BE49-F238E27FC236}">
                <a16:creationId xmlns:a16="http://schemas.microsoft.com/office/drawing/2014/main" xmlns="" id="{50FE3640-A3B6-4429-9ED5-54C605919F2E}"/>
              </a:ext>
            </a:extLst>
          </p:cNvPr>
          <p:cNvSpPr>
            <a:spLocks noChangeShapeType="1"/>
          </p:cNvSpPr>
          <p:nvPr/>
        </p:nvSpPr>
        <p:spPr bwMode="auto">
          <a:xfrm>
            <a:off x="6520147" y="3859898"/>
            <a:ext cx="0" cy="115887"/>
          </a:xfrm>
          <a:prstGeom prst="line">
            <a:avLst/>
          </a:prstGeom>
          <a:noFill/>
          <a:ln w="9525">
            <a:solidFill>
              <a:srgbClr val="1C1C1C">
                <a:alpha val="34117"/>
              </a:srgbClr>
            </a:solidFill>
            <a:rou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 name="Line 11">
            <a:extLst>
              <a:ext uri="{FF2B5EF4-FFF2-40B4-BE49-F238E27FC236}">
                <a16:creationId xmlns:a16="http://schemas.microsoft.com/office/drawing/2014/main" xmlns="" id="{89D075E1-FBFE-4E6A-BF12-818C1C1BC168}"/>
              </a:ext>
            </a:extLst>
          </p:cNvPr>
          <p:cNvSpPr>
            <a:spLocks noChangeShapeType="1"/>
          </p:cNvSpPr>
          <p:nvPr/>
        </p:nvSpPr>
        <p:spPr bwMode="auto">
          <a:xfrm flipH="1">
            <a:off x="6105809" y="4118660"/>
            <a:ext cx="0" cy="69851"/>
          </a:xfrm>
          <a:prstGeom prst="line">
            <a:avLst/>
          </a:prstGeom>
          <a:noFill/>
          <a:ln w="9525">
            <a:solidFill>
              <a:srgbClr val="1C1C1C">
                <a:alpha val="34117"/>
              </a:srgbClr>
            </a:solidFill>
            <a:rou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2" name="Line 12">
            <a:extLst>
              <a:ext uri="{FF2B5EF4-FFF2-40B4-BE49-F238E27FC236}">
                <a16:creationId xmlns:a16="http://schemas.microsoft.com/office/drawing/2014/main" xmlns="" id="{5B72BC98-9069-4F71-8D22-CCB52427FA74}"/>
              </a:ext>
            </a:extLst>
          </p:cNvPr>
          <p:cNvSpPr>
            <a:spLocks noChangeShapeType="1"/>
          </p:cNvSpPr>
          <p:nvPr/>
        </p:nvSpPr>
        <p:spPr bwMode="auto">
          <a:xfrm flipH="1">
            <a:off x="3862672" y="3610661"/>
            <a:ext cx="1014413" cy="830263"/>
          </a:xfrm>
          <a:prstGeom prst="line">
            <a:avLst/>
          </a:prstGeom>
          <a:noFill/>
          <a:ln w="12700">
            <a:solidFill>
              <a:schemeClr val="tx1"/>
            </a:solidFill>
            <a:rou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3" name="Arc 13">
            <a:extLst>
              <a:ext uri="{FF2B5EF4-FFF2-40B4-BE49-F238E27FC236}">
                <a16:creationId xmlns:a16="http://schemas.microsoft.com/office/drawing/2014/main" xmlns="" id="{B63B9DE6-2CB8-4F50-B66B-3CB1EC8E9916}"/>
              </a:ext>
            </a:extLst>
          </p:cNvPr>
          <p:cNvSpPr/>
          <p:nvPr/>
        </p:nvSpPr>
        <p:spPr bwMode="auto">
          <a:xfrm rot="16200000">
            <a:off x="3903153" y="1387368"/>
            <a:ext cx="1768475" cy="4532312"/>
          </a:xfrm>
          <a:custGeom>
            <a:avLst/>
            <a:gdLst>
              <a:gd name="T0" fmla="*/ 0 w 41412"/>
              <a:gd name="T1" fmla="*/ 2147483646 h 41573"/>
              <a:gd name="T2" fmla="*/ 1542931363 w 41412"/>
              <a:gd name="T3" fmla="*/ 0 h 41573"/>
              <a:gd name="T4" fmla="*/ 2147483646 w 41412"/>
              <a:gd name="T5" fmla="*/ 2147483646 h 41573"/>
              <a:gd name="T6" fmla="*/ 2147483646 w 41412"/>
              <a:gd name="T7" fmla="*/ 2147483646 h 41573"/>
              <a:gd name="T8" fmla="*/ 0 w 41412"/>
              <a:gd name="T9" fmla="*/ 2147483646 h 41573"/>
              <a:gd name="T10" fmla="*/ 1542931363 w 41412"/>
              <a:gd name="T11" fmla="*/ 0 h 41573"/>
              <a:gd name="T12" fmla="*/ 2147483646 w 41412"/>
              <a:gd name="T13" fmla="*/ 2147483646 h 41573"/>
              <a:gd name="T14" fmla="*/ 2147483646 w 41412"/>
              <a:gd name="T15" fmla="*/ 2147483646 h 41573"/>
              <a:gd name="T16" fmla="*/ 1542931363 w 41412"/>
              <a:gd name="T17" fmla="*/ 2147483646 h 415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412"/>
              <a:gd name="T28" fmla="*/ 0 h 41573"/>
              <a:gd name="T29" fmla="*/ 41412 w 41412"/>
              <a:gd name="T30" fmla="*/ 41573 h 415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412" h="41573" fill="none" extrusionOk="0">
                <a:moveTo>
                  <a:pt x="0" y="12994"/>
                </a:moveTo>
                <a:cubicBezTo>
                  <a:pt x="3427" y="5104"/>
                  <a:pt x="11209" y="-1"/>
                  <a:pt x="19812" y="0"/>
                </a:cubicBezTo>
                <a:cubicBezTo>
                  <a:pt x="31741" y="0"/>
                  <a:pt x="41412" y="9670"/>
                  <a:pt x="41412" y="21600"/>
                </a:cubicBezTo>
                <a:cubicBezTo>
                  <a:pt x="41412" y="30353"/>
                  <a:pt x="36129" y="38241"/>
                  <a:pt x="28035" y="41573"/>
                </a:cubicBezTo>
              </a:path>
              <a:path w="41412" h="41573" stroke="0" extrusionOk="0">
                <a:moveTo>
                  <a:pt x="0" y="12994"/>
                </a:moveTo>
                <a:cubicBezTo>
                  <a:pt x="3427" y="5104"/>
                  <a:pt x="11209" y="-1"/>
                  <a:pt x="19812" y="0"/>
                </a:cubicBezTo>
                <a:cubicBezTo>
                  <a:pt x="31741" y="0"/>
                  <a:pt x="41412" y="9670"/>
                  <a:pt x="41412" y="21600"/>
                </a:cubicBezTo>
                <a:cubicBezTo>
                  <a:pt x="41412" y="30353"/>
                  <a:pt x="36129" y="38241"/>
                  <a:pt x="28035" y="41573"/>
                </a:cubicBezTo>
                <a:lnTo>
                  <a:pt x="19812" y="21600"/>
                </a:lnTo>
                <a:lnTo>
                  <a:pt x="0" y="12994"/>
                </a:lnTo>
                <a:close/>
              </a:path>
            </a:pathLst>
          </a:custGeom>
          <a:gradFill rotWithShape="1">
            <a:gsLst>
              <a:gs pos="0">
                <a:srgbClr val="294261"/>
              </a:gs>
              <a:gs pos="100000">
                <a:schemeClr val="accent1"/>
              </a:gs>
            </a:gsLst>
            <a:lin ang="5400000" scaled="1"/>
          </a:gra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dirty="0"/>
          </a:p>
        </p:txBody>
      </p:sp>
      <p:sp>
        <p:nvSpPr>
          <p:cNvPr id="14" name="Freeform 14">
            <a:extLst>
              <a:ext uri="{FF2B5EF4-FFF2-40B4-BE49-F238E27FC236}">
                <a16:creationId xmlns:a16="http://schemas.microsoft.com/office/drawing/2014/main" xmlns="" id="{8C6BF0F8-EB60-4A6C-9FB4-999338D38A81}"/>
              </a:ext>
            </a:extLst>
          </p:cNvPr>
          <p:cNvSpPr/>
          <p:nvPr/>
        </p:nvSpPr>
        <p:spPr bwMode="auto">
          <a:xfrm>
            <a:off x="6872571" y="3069324"/>
            <a:ext cx="223839" cy="295275"/>
          </a:xfrm>
          <a:custGeom>
            <a:avLst/>
            <a:gdLst>
              <a:gd name="T0" fmla="*/ 2147483646 w 141"/>
              <a:gd name="T1" fmla="*/ 2147483646 h 186"/>
              <a:gd name="T2" fmla="*/ 2147483646 w 141"/>
              <a:gd name="T3" fmla="*/ 2147483646 h 186"/>
              <a:gd name="T4" fmla="*/ 2147483646 w 141"/>
              <a:gd name="T5" fmla="*/ 2147483646 h 186"/>
              <a:gd name="T6" fmla="*/ 0 w 141"/>
              <a:gd name="T7" fmla="*/ 0 h 186"/>
              <a:gd name="T8" fmla="*/ 2147483646 w 141"/>
              <a:gd name="T9" fmla="*/ 2147483646 h 186"/>
              <a:gd name="T10" fmla="*/ 0 60000 65536"/>
              <a:gd name="T11" fmla="*/ 0 60000 65536"/>
              <a:gd name="T12" fmla="*/ 0 60000 65536"/>
              <a:gd name="T13" fmla="*/ 0 60000 65536"/>
              <a:gd name="T14" fmla="*/ 0 60000 65536"/>
              <a:gd name="T15" fmla="*/ 0 w 141"/>
              <a:gd name="T16" fmla="*/ 0 h 186"/>
              <a:gd name="T17" fmla="*/ 141 w 141"/>
              <a:gd name="T18" fmla="*/ 186 h 186"/>
            </a:gdLst>
            <a:ahLst/>
            <a:cxnLst>
              <a:cxn ang="T10">
                <a:pos x="T0" y="T1"/>
              </a:cxn>
              <a:cxn ang="T11">
                <a:pos x="T2" y="T3"/>
              </a:cxn>
              <a:cxn ang="T12">
                <a:pos x="T4" y="T5"/>
              </a:cxn>
              <a:cxn ang="T13">
                <a:pos x="T6" y="T7"/>
              </a:cxn>
              <a:cxn ang="T14">
                <a:pos x="T8" y="T9"/>
              </a:cxn>
            </a:cxnLst>
            <a:rect l="T15" t="T16" r="T17" b="T18"/>
            <a:pathLst>
              <a:path w="141" h="186">
                <a:moveTo>
                  <a:pt x="133" y="72"/>
                </a:moveTo>
                <a:lnTo>
                  <a:pt x="141" y="161"/>
                </a:lnTo>
                <a:lnTo>
                  <a:pt x="15" y="186"/>
                </a:lnTo>
                <a:lnTo>
                  <a:pt x="0" y="0"/>
                </a:lnTo>
                <a:lnTo>
                  <a:pt x="133" y="72"/>
                </a:lnTo>
                <a:close/>
              </a:path>
            </a:pathLst>
          </a:custGeom>
          <a:solidFill>
            <a:schemeClr val="accent1"/>
          </a:solid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15" name="Arc 15">
            <a:extLst>
              <a:ext uri="{FF2B5EF4-FFF2-40B4-BE49-F238E27FC236}">
                <a16:creationId xmlns:a16="http://schemas.microsoft.com/office/drawing/2014/main" xmlns="" id="{22DC189D-875E-4275-AC17-2F0BD77175C5}"/>
              </a:ext>
            </a:extLst>
          </p:cNvPr>
          <p:cNvSpPr/>
          <p:nvPr/>
        </p:nvSpPr>
        <p:spPr bwMode="auto">
          <a:xfrm rot="16200000">
            <a:off x="3919028" y="1217505"/>
            <a:ext cx="1757363" cy="4537075"/>
          </a:xfrm>
          <a:custGeom>
            <a:avLst/>
            <a:gdLst>
              <a:gd name="T0" fmla="*/ -78482 w 41134"/>
              <a:gd name="T1" fmla="*/ 2147483646 h 41573"/>
              <a:gd name="T2" fmla="*/ 1523256051 w 41134"/>
              <a:gd name="T3" fmla="*/ 0 h 41573"/>
              <a:gd name="T4" fmla="*/ 2147483646 w 41134"/>
              <a:gd name="T5" fmla="*/ 2147483646 h 41573"/>
              <a:gd name="T6" fmla="*/ 2147483646 w 41134"/>
              <a:gd name="T7" fmla="*/ 2147483646 h 41573"/>
              <a:gd name="T8" fmla="*/ -78482 w 41134"/>
              <a:gd name="T9" fmla="*/ 2147483646 h 41573"/>
              <a:gd name="T10" fmla="*/ 1523256051 w 41134"/>
              <a:gd name="T11" fmla="*/ 0 h 41573"/>
              <a:gd name="T12" fmla="*/ 2147483646 w 41134"/>
              <a:gd name="T13" fmla="*/ 2147483646 h 41573"/>
              <a:gd name="T14" fmla="*/ 2147483646 w 41134"/>
              <a:gd name="T15" fmla="*/ 2147483646 h 41573"/>
              <a:gd name="T16" fmla="*/ 1523256051 w 41134"/>
              <a:gd name="T17" fmla="*/ 2147483646 h 4157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134"/>
              <a:gd name="T28" fmla="*/ 0 h 41573"/>
              <a:gd name="T29" fmla="*/ 41134 w 41134"/>
              <a:gd name="T30" fmla="*/ 41573 h 4157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134" h="41573" fill="none" extrusionOk="0">
                <a:moveTo>
                  <a:pt x="-1" y="12381"/>
                </a:moveTo>
                <a:cubicBezTo>
                  <a:pt x="3566" y="4822"/>
                  <a:pt x="11175" y="-1"/>
                  <a:pt x="19534" y="0"/>
                </a:cubicBezTo>
                <a:cubicBezTo>
                  <a:pt x="31463" y="0"/>
                  <a:pt x="41134" y="9670"/>
                  <a:pt x="41134" y="21600"/>
                </a:cubicBezTo>
                <a:cubicBezTo>
                  <a:pt x="41134" y="30353"/>
                  <a:pt x="35851" y="38241"/>
                  <a:pt x="27757" y="41573"/>
                </a:cubicBezTo>
              </a:path>
              <a:path w="41134" h="41573" stroke="0" extrusionOk="0">
                <a:moveTo>
                  <a:pt x="-1" y="12381"/>
                </a:moveTo>
                <a:cubicBezTo>
                  <a:pt x="3566" y="4822"/>
                  <a:pt x="11175" y="-1"/>
                  <a:pt x="19534" y="0"/>
                </a:cubicBezTo>
                <a:cubicBezTo>
                  <a:pt x="31463" y="0"/>
                  <a:pt x="41134" y="9670"/>
                  <a:pt x="41134" y="21600"/>
                </a:cubicBezTo>
                <a:cubicBezTo>
                  <a:pt x="41134" y="30353"/>
                  <a:pt x="35851" y="38241"/>
                  <a:pt x="27757" y="41573"/>
                </a:cubicBezTo>
                <a:lnTo>
                  <a:pt x="19534" y="21600"/>
                </a:lnTo>
                <a:lnTo>
                  <a:pt x="-1" y="12381"/>
                </a:lnTo>
                <a:close/>
              </a:path>
            </a:pathLst>
          </a:custGeom>
          <a:solidFill>
            <a:srgbClr val="0099FF"/>
          </a:solidFill>
          <a:ln>
            <a:noFill/>
          </a:ln>
        </p:spPr>
        <p:txBody>
          <a:bodyPr wrap="none" anchor="ctr"/>
          <a:lstStyle/>
          <a:p>
            <a:endParaRPr lang="zh-CN" altLang="en-US" dirty="0"/>
          </a:p>
        </p:txBody>
      </p:sp>
      <p:sp>
        <p:nvSpPr>
          <p:cNvPr id="16" name="Text Box 16">
            <a:extLst>
              <a:ext uri="{FF2B5EF4-FFF2-40B4-BE49-F238E27FC236}">
                <a16:creationId xmlns:a16="http://schemas.microsoft.com/office/drawing/2014/main" xmlns="" id="{D6490477-DDBD-4BE2-B3DF-C1978F3E4A5F}"/>
              </a:ext>
            </a:extLst>
          </p:cNvPr>
          <p:cNvSpPr txBox="1">
            <a:spLocks noChangeArrowheads="1"/>
          </p:cNvSpPr>
          <p:nvPr/>
        </p:nvSpPr>
        <p:spPr bwMode="auto">
          <a:xfrm>
            <a:off x="4508784" y="2856598"/>
            <a:ext cx="936625" cy="3987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Arial" panose="020B0604020202020204" pitchFamily="34" charset="0"/>
              <a:buNone/>
            </a:pPr>
            <a:r>
              <a:rPr lang="en-US" altLang="zh-CN" sz="2000" b="1"/>
              <a:t>60%</a:t>
            </a:r>
          </a:p>
        </p:txBody>
      </p:sp>
      <p:cxnSp>
        <p:nvCxnSpPr>
          <p:cNvPr id="17" name="AutoShape 17">
            <a:extLst>
              <a:ext uri="{FF2B5EF4-FFF2-40B4-BE49-F238E27FC236}">
                <a16:creationId xmlns:a16="http://schemas.microsoft.com/office/drawing/2014/main" xmlns="" id="{19CA5091-DF21-4158-900E-448244AF7196}"/>
              </a:ext>
            </a:extLst>
          </p:cNvPr>
          <p:cNvCxnSpPr>
            <a:cxnSpLocks noChangeShapeType="1"/>
          </p:cNvCxnSpPr>
          <p:nvPr/>
        </p:nvCxnSpPr>
        <p:spPr bwMode="auto">
          <a:xfrm rot="10800000" flipV="1">
            <a:off x="5963767" y="2070938"/>
            <a:ext cx="2584451" cy="714379"/>
          </a:xfrm>
          <a:prstGeom prst="bentConnector2">
            <a:avLst/>
          </a:prstGeom>
          <a:noFill/>
          <a:ln w="19050">
            <a:solidFill>
              <a:srgbClr val="000000"/>
            </a:solidFill>
            <a:miter lim="800000"/>
            <a:tailEnd type="triangle" w="med" len="med"/>
          </a:ln>
          <a:extLst>
            <a:ext uri="{909E8E84-426E-40DD-AFC4-6F175D3DCCD1}">
              <a14:hiddenFill xmlns:a14="http://schemas.microsoft.com/office/drawing/2010/main" xmlns="">
                <a:noFill/>
              </a14:hiddenFill>
            </a:ext>
          </a:extLst>
        </p:spPr>
      </p:cxnSp>
      <p:cxnSp>
        <p:nvCxnSpPr>
          <p:cNvPr id="18" name="AutoShape 18">
            <a:extLst>
              <a:ext uri="{FF2B5EF4-FFF2-40B4-BE49-F238E27FC236}">
                <a16:creationId xmlns:a16="http://schemas.microsoft.com/office/drawing/2014/main" xmlns="" id="{3846E0F5-7B41-488F-85A5-53F5178CADD8}"/>
              </a:ext>
            </a:extLst>
          </p:cNvPr>
          <p:cNvCxnSpPr>
            <a:cxnSpLocks noChangeShapeType="1"/>
          </p:cNvCxnSpPr>
          <p:nvPr/>
        </p:nvCxnSpPr>
        <p:spPr bwMode="auto">
          <a:xfrm rot="10800000">
            <a:off x="6593171" y="3613836"/>
            <a:ext cx="1225551" cy="150813"/>
          </a:xfrm>
          <a:prstGeom prst="bentConnector3">
            <a:avLst>
              <a:gd name="adj1" fmla="val 3366"/>
            </a:avLst>
          </a:prstGeom>
          <a:noFill/>
          <a:ln w="19050">
            <a:solidFill>
              <a:srgbClr val="000000"/>
            </a:solidFill>
            <a:miter lim="800000"/>
            <a:tailEnd type="triangle" w="med" len="med"/>
          </a:ln>
          <a:extLst>
            <a:ext uri="{909E8E84-426E-40DD-AFC4-6F175D3DCCD1}">
              <a14:hiddenFill xmlns:a14="http://schemas.microsoft.com/office/drawing/2010/main" xmlns="">
                <a:noFill/>
              </a14:hiddenFill>
            </a:ext>
          </a:extLst>
        </p:spPr>
      </p:cxnSp>
      <p:sp>
        <p:nvSpPr>
          <p:cNvPr id="19" name="Text Box 19">
            <a:extLst>
              <a:ext uri="{FF2B5EF4-FFF2-40B4-BE49-F238E27FC236}">
                <a16:creationId xmlns:a16="http://schemas.microsoft.com/office/drawing/2014/main" xmlns="" id="{B198C22D-DEB9-4BB3-899A-D35408295E65}"/>
              </a:ext>
            </a:extLst>
          </p:cNvPr>
          <p:cNvSpPr txBox="1">
            <a:spLocks noChangeArrowheads="1"/>
          </p:cNvSpPr>
          <p:nvPr/>
        </p:nvSpPr>
        <p:spPr bwMode="auto">
          <a:xfrm>
            <a:off x="4648581" y="3890797"/>
            <a:ext cx="72419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 typeface="Arial" panose="020B0604020202020204" pitchFamily="34" charset="0"/>
              <a:buNone/>
            </a:pPr>
            <a:r>
              <a:rPr lang="en-US" altLang="zh-CN" sz="1800" b="1" dirty="0">
                <a:solidFill>
                  <a:srgbClr val="1C1C1C"/>
                </a:solidFill>
              </a:rPr>
              <a:t>27%</a:t>
            </a:r>
          </a:p>
        </p:txBody>
      </p:sp>
      <p:cxnSp>
        <p:nvCxnSpPr>
          <p:cNvPr id="20" name="AutoShape 33">
            <a:extLst>
              <a:ext uri="{FF2B5EF4-FFF2-40B4-BE49-F238E27FC236}">
                <a16:creationId xmlns:a16="http://schemas.microsoft.com/office/drawing/2014/main" xmlns="" id="{D75DDA30-7721-4358-8045-DAB66919E766}"/>
              </a:ext>
            </a:extLst>
          </p:cNvPr>
          <p:cNvCxnSpPr>
            <a:cxnSpLocks noChangeShapeType="1"/>
            <a:stCxn id="86" idx="1"/>
          </p:cNvCxnSpPr>
          <p:nvPr/>
        </p:nvCxnSpPr>
        <p:spPr bwMode="auto">
          <a:xfrm rot="10800000">
            <a:off x="6340759" y="4025009"/>
            <a:ext cx="360309" cy="1198857"/>
          </a:xfrm>
          <a:prstGeom prst="bentConnector2">
            <a:avLst/>
          </a:prstGeom>
          <a:noFill/>
          <a:ln w="19050">
            <a:solidFill>
              <a:srgbClr val="000000"/>
            </a:solidFill>
            <a:miter lim="800000"/>
            <a:tailEnd type="triangle" w="med" len="med"/>
          </a:ln>
          <a:extLst>
            <a:ext uri="{909E8E84-426E-40DD-AFC4-6F175D3DCCD1}">
              <a14:hiddenFill xmlns:a14="http://schemas.microsoft.com/office/drawing/2010/main" xmlns="">
                <a:noFill/>
              </a14:hiddenFill>
            </a:ext>
          </a:extLst>
        </p:spPr>
      </p:cxnSp>
      <p:cxnSp>
        <p:nvCxnSpPr>
          <p:cNvPr id="21" name="AutoShape 34">
            <a:extLst>
              <a:ext uri="{FF2B5EF4-FFF2-40B4-BE49-F238E27FC236}">
                <a16:creationId xmlns:a16="http://schemas.microsoft.com/office/drawing/2014/main" xmlns="" id="{BE8872C2-0DD4-458B-B85A-BB12F9E3831F}"/>
              </a:ext>
            </a:extLst>
          </p:cNvPr>
          <p:cNvCxnSpPr>
            <a:cxnSpLocks noChangeShapeType="1"/>
            <a:stCxn id="88" idx="3"/>
          </p:cNvCxnSpPr>
          <p:nvPr/>
        </p:nvCxnSpPr>
        <p:spPr bwMode="auto">
          <a:xfrm flipV="1">
            <a:off x="4760093" y="4281192"/>
            <a:ext cx="401193" cy="1054408"/>
          </a:xfrm>
          <a:prstGeom prst="bentConnector2">
            <a:avLst/>
          </a:prstGeom>
          <a:noFill/>
          <a:ln w="19050">
            <a:solidFill>
              <a:srgbClr val="000000"/>
            </a:solidFill>
            <a:miter lim="800000"/>
            <a:tailEnd type="triangle" w="med" len="med"/>
          </a:ln>
          <a:extLst>
            <a:ext uri="{909E8E84-426E-40DD-AFC4-6F175D3DCCD1}">
              <a14:hiddenFill xmlns:a14="http://schemas.microsoft.com/office/drawing/2010/main" xmlns="">
                <a:noFill/>
              </a14:hiddenFill>
            </a:ext>
          </a:extLst>
        </p:spPr>
      </p:cxnSp>
      <p:grpSp>
        <p:nvGrpSpPr>
          <p:cNvPr id="22" name="Group 38">
            <a:extLst>
              <a:ext uri="{FF2B5EF4-FFF2-40B4-BE49-F238E27FC236}">
                <a16:creationId xmlns:a16="http://schemas.microsoft.com/office/drawing/2014/main" xmlns="" id="{7032D814-C4BD-43B6-8E16-C691A114E49E}"/>
              </a:ext>
            </a:extLst>
          </p:cNvPr>
          <p:cNvGrpSpPr/>
          <p:nvPr/>
        </p:nvGrpSpPr>
        <p:grpSpPr bwMode="auto">
          <a:xfrm>
            <a:off x="3338796" y="2124760"/>
            <a:ext cx="1066800" cy="1295400"/>
            <a:chOff x="0" y="0"/>
            <a:chExt cx="891" cy="983"/>
          </a:xfrm>
          <a:solidFill>
            <a:srgbClr val="FFFF00"/>
          </a:solidFill>
        </p:grpSpPr>
        <p:grpSp>
          <p:nvGrpSpPr>
            <p:cNvPr id="23" name="Group 39">
              <a:extLst>
                <a:ext uri="{FF2B5EF4-FFF2-40B4-BE49-F238E27FC236}">
                  <a16:creationId xmlns:a16="http://schemas.microsoft.com/office/drawing/2014/main" xmlns="" id="{01BD6163-4577-4207-A5A2-14037AEE5A99}"/>
                </a:ext>
              </a:extLst>
            </p:cNvPr>
            <p:cNvGrpSpPr/>
            <p:nvPr/>
          </p:nvGrpSpPr>
          <p:grpSpPr bwMode="auto">
            <a:xfrm>
              <a:off x="59" y="2"/>
              <a:ext cx="828" cy="981"/>
              <a:chOff x="0" y="0"/>
              <a:chExt cx="381" cy="436"/>
            </a:xfrm>
            <a:grpFill/>
          </p:grpSpPr>
          <p:sp>
            <p:nvSpPr>
              <p:cNvPr id="50" name="Freeform 40">
                <a:extLst>
                  <a:ext uri="{FF2B5EF4-FFF2-40B4-BE49-F238E27FC236}">
                    <a16:creationId xmlns:a16="http://schemas.microsoft.com/office/drawing/2014/main" xmlns="" id="{C9CF0925-AA07-499D-AF98-A75D0FD369EE}"/>
                  </a:ext>
                </a:extLst>
              </p:cNvPr>
              <p:cNvSpPr/>
              <p:nvPr/>
            </p:nvSpPr>
            <p:spPr bwMode="auto">
              <a:xfrm>
                <a:off x="0" y="171"/>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pFill/>
              <a:ln w="9525">
                <a:solidFill>
                  <a:srgbClr val="FFFF00"/>
                </a:solidFill>
                <a:round/>
              </a:ln>
              <a:scene3d>
                <a:camera prst="legacyPerspectiveTopRight"/>
                <a:lightRig rig="legacyFlat2" dir="b"/>
              </a:scene3d>
              <a:sp3d extrusionH="227000" prstMaterial="legacyMatte">
                <a:bevelT w="13500" h="13500" prst="angle"/>
                <a:bevelB w="13500" h="13500" prst="angle"/>
                <a:extrusionClr>
                  <a:srgbClr val="077F07"/>
                </a:extrusionClr>
                <a:contourClr>
                  <a:srgbClr val="993300"/>
                </a:contourClr>
              </a:sp3d>
            </p:spPr>
            <p:txBody>
              <a:bodyPr wrap="none" anchor="ctr">
                <a:flatTx/>
              </a:bodyPr>
              <a:lstStyle/>
              <a:p>
                <a:endParaRPr lang="zh-CN" altLang="en-US"/>
              </a:p>
            </p:txBody>
          </p:sp>
          <p:sp>
            <p:nvSpPr>
              <p:cNvPr id="51" name="Oval 41">
                <a:extLst>
                  <a:ext uri="{FF2B5EF4-FFF2-40B4-BE49-F238E27FC236}">
                    <a16:creationId xmlns:a16="http://schemas.microsoft.com/office/drawing/2014/main" xmlns="" id="{AC060A7B-9CD1-4D6E-9E58-E089859FDA15}"/>
                  </a:ext>
                </a:extLst>
              </p:cNvPr>
              <p:cNvSpPr>
                <a:spLocks noChangeArrowheads="1"/>
              </p:cNvSpPr>
              <p:nvPr/>
            </p:nvSpPr>
            <p:spPr bwMode="auto">
              <a:xfrm>
                <a:off x="103" y="0"/>
                <a:ext cx="185" cy="195"/>
              </a:xfrm>
              <a:prstGeom prst="ellipse">
                <a:avLst/>
              </a:prstGeom>
              <a:grpFill/>
              <a:ln w="9525">
                <a:solidFill>
                  <a:srgbClr val="FFFF00"/>
                </a:solidFill>
                <a:round/>
              </a:ln>
              <a:scene3d>
                <a:camera prst="legacyPerspectiveTopRight"/>
                <a:lightRig rig="legacyFlat2" dir="b"/>
              </a:scene3d>
              <a:sp3d extrusionH="227000" prstMaterial="legacyMatte">
                <a:bevelT w="13500" h="13500" prst="angle"/>
                <a:bevelB w="13500" h="13500" prst="angle"/>
                <a:extrusionClr>
                  <a:srgbClr val="077F07"/>
                </a:extrusionClr>
                <a:contourClr>
                  <a:srgbClr val="993300"/>
                </a:contourClr>
              </a:sp3d>
            </p:spPr>
            <p:txBody>
              <a:bodyPr wrap="none" anchor="ctr">
                <a:flatTx/>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sp>
          <p:nvSpPr>
            <p:cNvPr id="24" name="Freeform 42">
              <a:extLst>
                <a:ext uri="{FF2B5EF4-FFF2-40B4-BE49-F238E27FC236}">
                  <a16:creationId xmlns:a16="http://schemas.microsoft.com/office/drawing/2014/main" xmlns="" id="{3D09C25B-875C-4309-BFEC-6E8660D66483}"/>
                </a:ext>
              </a:extLst>
            </p:cNvPr>
            <p:cNvSpPr/>
            <p:nvPr/>
          </p:nvSpPr>
          <p:spPr bwMode="auto">
            <a:xfrm>
              <a:off x="64" y="383"/>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pFill/>
            <a:ln w="9525">
              <a:solidFill>
                <a:srgbClr val="FFFF00"/>
              </a:solidFill>
              <a:round/>
            </a:ln>
          </p:spPr>
          <p:txBody>
            <a:bodyPr wrap="none" anchor="ctr"/>
            <a:lstStyle/>
            <a:p>
              <a:endParaRPr lang="zh-CN" altLang="en-US"/>
            </a:p>
          </p:txBody>
        </p:sp>
        <p:sp>
          <p:nvSpPr>
            <p:cNvPr id="25" name="Freeform 43">
              <a:extLst>
                <a:ext uri="{FF2B5EF4-FFF2-40B4-BE49-F238E27FC236}">
                  <a16:creationId xmlns:a16="http://schemas.microsoft.com/office/drawing/2014/main" xmlns="" id="{C1D1F65E-08F9-4F94-860F-B8366B1841B1}"/>
                </a:ext>
              </a:extLst>
            </p:cNvPr>
            <p:cNvSpPr/>
            <p:nvPr/>
          </p:nvSpPr>
          <p:spPr bwMode="auto">
            <a:xfrm>
              <a:off x="226" y="421"/>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44 w 1321"/>
                <a:gd name="T85" fmla="*/ 0 h 712"/>
                <a:gd name="T86" fmla="*/ 49 w 1321"/>
                <a:gd name="T87" fmla="*/ 1 h 712"/>
                <a:gd name="T88" fmla="*/ 54 w 1321"/>
                <a:gd name="T89" fmla="*/ 1 h 712"/>
                <a:gd name="T90" fmla="*/ 58 w 1321"/>
                <a:gd name="T91" fmla="*/ 2 h 712"/>
                <a:gd name="T92" fmla="*/ 62 w 1321"/>
                <a:gd name="T93" fmla="*/ 3 h 712"/>
                <a:gd name="T94" fmla="*/ 66 w 1321"/>
                <a:gd name="T95" fmla="*/ 4 h 712"/>
                <a:gd name="T96" fmla="*/ 69 w 1321"/>
                <a:gd name="T97" fmla="*/ 5 h 712"/>
                <a:gd name="T98" fmla="*/ 73 w 1321"/>
                <a:gd name="T99" fmla="*/ 6 h 712"/>
                <a:gd name="T100" fmla="*/ 75 w 1321"/>
                <a:gd name="T101" fmla="*/ 8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pFill/>
            <a:ln w="9525">
              <a:solidFill>
                <a:srgbClr val="FFFF00"/>
              </a:solidFill>
              <a:round/>
            </a:ln>
          </p:spPr>
          <p:txBody>
            <a:bodyPr/>
            <a:lstStyle/>
            <a:p>
              <a:endParaRPr lang="zh-CN" altLang="en-US"/>
            </a:p>
          </p:txBody>
        </p:sp>
        <p:sp>
          <p:nvSpPr>
            <p:cNvPr id="26" name="Oval 44">
              <a:extLst>
                <a:ext uri="{FF2B5EF4-FFF2-40B4-BE49-F238E27FC236}">
                  <a16:creationId xmlns:a16="http://schemas.microsoft.com/office/drawing/2014/main" xmlns="" id="{22E16448-85C8-4F60-A60C-2FB11BBBB8CB}"/>
                </a:ext>
              </a:extLst>
            </p:cNvPr>
            <p:cNvSpPr>
              <a:spLocks noChangeArrowheads="1"/>
            </p:cNvSpPr>
            <p:nvPr/>
          </p:nvSpPr>
          <p:spPr bwMode="auto">
            <a:xfrm>
              <a:off x="287" y="0"/>
              <a:ext cx="403" cy="440"/>
            </a:xfrm>
            <a:prstGeom prst="ellipse">
              <a:avLst/>
            </a:prstGeom>
            <a:grpFill/>
            <a:ln w="9525">
              <a:solidFill>
                <a:srgbClr val="FFFF00"/>
              </a:solidFill>
              <a:round/>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27" name="Freeform 45">
              <a:extLst>
                <a:ext uri="{FF2B5EF4-FFF2-40B4-BE49-F238E27FC236}">
                  <a16:creationId xmlns:a16="http://schemas.microsoft.com/office/drawing/2014/main" xmlns="" id="{2FC4AC8B-0F2E-4264-930E-DEBCA5F601DE}"/>
                </a:ext>
              </a:extLst>
            </p:cNvPr>
            <p:cNvSpPr/>
            <p:nvPr/>
          </p:nvSpPr>
          <p:spPr bwMode="auto">
            <a:xfrm>
              <a:off x="328" y="7"/>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11 w 1321"/>
                <a:gd name="T85" fmla="*/ 0 h 712"/>
                <a:gd name="T86" fmla="*/ 12 w 1321"/>
                <a:gd name="T87" fmla="*/ 0 h 712"/>
                <a:gd name="T88" fmla="*/ 13 w 1321"/>
                <a:gd name="T89" fmla="*/ 0 h 712"/>
                <a:gd name="T90" fmla="*/ 14 w 1321"/>
                <a:gd name="T91" fmla="*/ 1 h 712"/>
                <a:gd name="T92" fmla="*/ 15 w 1321"/>
                <a:gd name="T93" fmla="*/ 1 h 712"/>
                <a:gd name="T94" fmla="*/ 16 w 1321"/>
                <a:gd name="T95" fmla="*/ 2 h 712"/>
                <a:gd name="T96" fmla="*/ 17 w 1321"/>
                <a:gd name="T97" fmla="*/ 2 h 712"/>
                <a:gd name="T98" fmla="*/ 18 w 1321"/>
                <a:gd name="T99" fmla="*/ 3 h 712"/>
                <a:gd name="T100" fmla="*/ 18 w 1321"/>
                <a:gd name="T101" fmla="*/ 3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pFill/>
            <a:ln w="9525">
              <a:solidFill>
                <a:srgbClr val="FFFF00"/>
              </a:solidFill>
              <a:round/>
            </a:ln>
          </p:spPr>
          <p:txBody>
            <a:bodyPr/>
            <a:lstStyle/>
            <a:p>
              <a:endParaRPr lang="zh-CN" altLang="en-US"/>
            </a:p>
          </p:txBody>
        </p:sp>
        <p:grpSp>
          <p:nvGrpSpPr>
            <p:cNvPr id="28" name="Group 46">
              <a:extLst>
                <a:ext uri="{FF2B5EF4-FFF2-40B4-BE49-F238E27FC236}">
                  <a16:creationId xmlns:a16="http://schemas.microsoft.com/office/drawing/2014/main" xmlns="" id="{4EE7DD37-FF56-42D2-AF03-75859BFDFFF6}"/>
                </a:ext>
              </a:extLst>
            </p:cNvPr>
            <p:cNvGrpSpPr/>
            <p:nvPr/>
          </p:nvGrpSpPr>
          <p:grpSpPr bwMode="auto">
            <a:xfrm rot="20302575" flipH="1">
              <a:off x="217" y="61"/>
              <a:ext cx="349" cy="119"/>
              <a:chOff x="0" y="0"/>
              <a:chExt cx="893" cy="246"/>
            </a:xfrm>
            <a:grpFill/>
          </p:grpSpPr>
          <p:grpSp>
            <p:nvGrpSpPr>
              <p:cNvPr id="40" name="Group 47">
                <a:extLst>
                  <a:ext uri="{FF2B5EF4-FFF2-40B4-BE49-F238E27FC236}">
                    <a16:creationId xmlns:a16="http://schemas.microsoft.com/office/drawing/2014/main" xmlns="" id="{3D5B7A9F-71E0-4116-B42D-C3CBE5C3D2DD}"/>
                  </a:ext>
                </a:extLst>
              </p:cNvPr>
              <p:cNvGrpSpPr/>
              <p:nvPr/>
            </p:nvGrpSpPr>
            <p:grpSpPr bwMode="auto">
              <a:xfrm>
                <a:off x="0" y="0"/>
                <a:ext cx="743" cy="185"/>
                <a:chOff x="0" y="0"/>
                <a:chExt cx="1118" cy="279"/>
              </a:xfrm>
              <a:grpFill/>
            </p:grpSpPr>
            <p:sp>
              <p:nvSpPr>
                <p:cNvPr id="46" name="AutoShape 48">
                  <a:extLst>
                    <a:ext uri="{FF2B5EF4-FFF2-40B4-BE49-F238E27FC236}">
                      <a16:creationId xmlns:a16="http://schemas.microsoft.com/office/drawing/2014/main" xmlns="" id="{592F8943-CE95-47BE-93A6-38C453170C50}"/>
                    </a:ext>
                  </a:extLst>
                </p:cNvPr>
                <p:cNvSpPr>
                  <a:spLocks noChangeArrowheads="1"/>
                </p:cNvSpPr>
                <p:nvPr/>
              </p:nvSpPr>
              <p:spPr bwMode="auto">
                <a:xfrm rot="5263130">
                  <a:off x="288" y="-294"/>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7" name="AutoShape 49">
                  <a:extLst>
                    <a:ext uri="{FF2B5EF4-FFF2-40B4-BE49-F238E27FC236}">
                      <a16:creationId xmlns:a16="http://schemas.microsoft.com/office/drawing/2014/main" xmlns="" id="{E2480A6E-0424-4685-AF7A-8D0EB5894086}"/>
                    </a:ext>
                  </a:extLst>
                </p:cNvPr>
                <p:cNvSpPr>
                  <a:spLocks noChangeArrowheads="1"/>
                </p:cNvSpPr>
                <p:nvPr/>
              </p:nvSpPr>
              <p:spPr bwMode="auto">
                <a:xfrm rot="6078281">
                  <a:off x="424" y="-294"/>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8" name="AutoShape 50">
                  <a:extLst>
                    <a:ext uri="{FF2B5EF4-FFF2-40B4-BE49-F238E27FC236}">
                      <a16:creationId xmlns:a16="http://schemas.microsoft.com/office/drawing/2014/main" xmlns="" id="{463B98E1-9439-4FCB-9DBE-E738C498223A}"/>
                    </a:ext>
                  </a:extLst>
                </p:cNvPr>
                <p:cNvSpPr>
                  <a:spLocks noChangeArrowheads="1"/>
                </p:cNvSpPr>
                <p:nvPr/>
              </p:nvSpPr>
              <p:spPr bwMode="auto">
                <a:xfrm rot="6373927">
                  <a:off x="500" y="-272"/>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9" name="AutoShape 51">
                  <a:extLst>
                    <a:ext uri="{FF2B5EF4-FFF2-40B4-BE49-F238E27FC236}">
                      <a16:creationId xmlns:a16="http://schemas.microsoft.com/office/drawing/2014/main" xmlns="" id="{E6A27762-7CB5-4CA4-BFA9-C1E49E8CD9F2}"/>
                    </a:ext>
                  </a:extLst>
                </p:cNvPr>
                <p:cNvSpPr>
                  <a:spLocks noChangeArrowheads="1"/>
                </p:cNvSpPr>
                <p:nvPr/>
              </p:nvSpPr>
              <p:spPr bwMode="auto">
                <a:xfrm rot="6906312">
                  <a:off x="590" y="-242"/>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nvGrpSpPr>
              <p:cNvPr id="41" name="Group 52">
                <a:extLst>
                  <a:ext uri="{FF2B5EF4-FFF2-40B4-BE49-F238E27FC236}">
                    <a16:creationId xmlns:a16="http://schemas.microsoft.com/office/drawing/2014/main" xmlns="" id="{D545ED01-22A9-4F1F-A3D9-A868309E8326}"/>
                  </a:ext>
                </a:extLst>
              </p:cNvPr>
              <p:cNvGrpSpPr/>
              <p:nvPr/>
            </p:nvGrpSpPr>
            <p:grpSpPr bwMode="auto">
              <a:xfrm rot="1353540">
                <a:off x="150" y="60"/>
                <a:ext cx="743" cy="186"/>
                <a:chOff x="0" y="0"/>
                <a:chExt cx="1118" cy="279"/>
              </a:xfrm>
              <a:grpFill/>
            </p:grpSpPr>
            <p:sp>
              <p:nvSpPr>
                <p:cNvPr id="42" name="AutoShape 53">
                  <a:extLst>
                    <a:ext uri="{FF2B5EF4-FFF2-40B4-BE49-F238E27FC236}">
                      <a16:creationId xmlns:a16="http://schemas.microsoft.com/office/drawing/2014/main" xmlns="" id="{F40C2425-12B7-48DA-A76F-857CD4FDF3AE}"/>
                    </a:ext>
                  </a:extLst>
                </p:cNvPr>
                <p:cNvSpPr>
                  <a:spLocks noChangeArrowheads="1"/>
                </p:cNvSpPr>
                <p:nvPr/>
              </p:nvSpPr>
              <p:spPr bwMode="auto">
                <a:xfrm rot="5263130">
                  <a:off x="288" y="-294"/>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3" name="AutoShape 54">
                  <a:extLst>
                    <a:ext uri="{FF2B5EF4-FFF2-40B4-BE49-F238E27FC236}">
                      <a16:creationId xmlns:a16="http://schemas.microsoft.com/office/drawing/2014/main" xmlns="" id="{C4CAC175-80CB-472E-BA71-974870CBA909}"/>
                    </a:ext>
                  </a:extLst>
                </p:cNvPr>
                <p:cNvSpPr>
                  <a:spLocks noChangeArrowheads="1"/>
                </p:cNvSpPr>
                <p:nvPr/>
              </p:nvSpPr>
              <p:spPr bwMode="auto">
                <a:xfrm rot="6078281">
                  <a:off x="424" y="-294"/>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4" name="AutoShape 55">
                  <a:extLst>
                    <a:ext uri="{FF2B5EF4-FFF2-40B4-BE49-F238E27FC236}">
                      <a16:creationId xmlns:a16="http://schemas.microsoft.com/office/drawing/2014/main" xmlns="" id="{DC8DB24C-4750-4BC3-8E43-61C1AEE665EE}"/>
                    </a:ext>
                  </a:extLst>
                </p:cNvPr>
                <p:cNvSpPr>
                  <a:spLocks noChangeArrowheads="1"/>
                </p:cNvSpPr>
                <p:nvPr/>
              </p:nvSpPr>
              <p:spPr bwMode="auto">
                <a:xfrm rot="6373927">
                  <a:off x="500" y="-272"/>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45" name="AutoShape 56">
                  <a:extLst>
                    <a:ext uri="{FF2B5EF4-FFF2-40B4-BE49-F238E27FC236}">
                      <a16:creationId xmlns:a16="http://schemas.microsoft.com/office/drawing/2014/main" xmlns="" id="{4CE255F5-F57D-4C92-90A2-536B8C72EFDD}"/>
                    </a:ext>
                  </a:extLst>
                </p:cNvPr>
                <p:cNvSpPr>
                  <a:spLocks noChangeArrowheads="1"/>
                </p:cNvSpPr>
                <p:nvPr/>
              </p:nvSpPr>
              <p:spPr bwMode="auto">
                <a:xfrm rot="6906312">
                  <a:off x="590" y="-242"/>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grpSp>
          <p:nvGrpSpPr>
            <p:cNvPr id="29" name="Group 57">
              <a:extLst>
                <a:ext uri="{FF2B5EF4-FFF2-40B4-BE49-F238E27FC236}">
                  <a16:creationId xmlns:a16="http://schemas.microsoft.com/office/drawing/2014/main" xmlns="" id="{FFAF5E74-FCD6-43F2-B656-CB2650FD1C3B}"/>
                </a:ext>
              </a:extLst>
            </p:cNvPr>
            <p:cNvGrpSpPr/>
            <p:nvPr/>
          </p:nvGrpSpPr>
          <p:grpSpPr bwMode="auto">
            <a:xfrm rot="19687084" flipH="1">
              <a:off x="0" y="520"/>
              <a:ext cx="508" cy="120"/>
              <a:chOff x="0" y="0"/>
              <a:chExt cx="893" cy="246"/>
            </a:xfrm>
            <a:grpFill/>
          </p:grpSpPr>
          <p:grpSp>
            <p:nvGrpSpPr>
              <p:cNvPr id="30" name="Group 58">
                <a:extLst>
                  <a:ext uri="{FF2B5EF4-FFF2-40B4-BE49-F238E27FC236}">
                    <a16:creationId xmlns:a16="http://schemas.microsoft.com/office/drawing/2014/main" xmlns="" id="{3996665A-FF14-44B8-9903-EE9C191D10BA}"/>
                  </a:ext>
                </a:extLst>
              </p:cNvPr>
              <p:cNvGrpSpPr/>
              <p:nvPr/>
            </p:nvGrpSpPr>
            <p:grpSpPr bwMode="auto">
              <a:xfrm>
                <a:off x="0" y="0"/>
                <a:ext cx="743" cy="185"/>
                <a:chOff x="0" y="0"/>
                <a:chExt cx="1118" cy="279"/>
              </a:xfrm>
              <a:grpFill/>
            </p:grpSpPr>
            <p:sp>
              <p:nvSpPr>
                <p:cNvPr id="36" name="AutoShape 59">
                  <a:extLst>
                    <a:ext uri="{FF2B5EF4-FFF2-40B4-BE49-F238E27FC236}">
                      <a16:creationId xmlns:a16="http://schemas.microsoft.com/office/drawing/2014/main" xmlns="" id="{FEF2C51C-FDAF-44C0-A0E9-B6B50F90EE19}"/>
                    </a:ext>
                  </a:extLst>
                </p:cNvPr>
                <p:cNvSpPr>
                  <a:spLocks noChangeArrowheads="1"/>
                </p:cNvSpPr>
                <p:nvPr/>
              </p:nvSpPr>
              <p:spPr bwMode="auto">
                <a:xfrm rot="5263130">
                  <a:off x="288" y="-294"/>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7" name="AutoShape 60">
                  <a:extLst>
                    <a:ext uri="{FF2B5EF4-FFF2-40B4-BE49-F238E27FC236}">
                      <a16:creationId xmlns:a16="http://schemas.microsoft.com/office/drawing/2014/main" xmlns="" id="{66E79B9D-1F14-4419-AEE1-E27A5A53994F}"/>
                    </a:ext>
                  </a:extLst>
                </p:cNvPr>
                <p:cNvSpPr>
                  <a:spLocks noChangeArrowheads="1"/>
                </p:cNvSpPr>
                <p:nvPr/>
              </p:nvSpPr>
              <p:spPr bwMode="auto">
                <a:xfrm rot="6078281">
                  <a:off x="424" y="-294"/>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8" name="AutoShape 61">
                  <a:extLst>
                    <a:ext uri="{FF2B5EF4-FFF2-40B4-BE49-F238E27FC236}">
                      <a16:creationId xmlns:a16="http://schemas.microsoft.com/office/drawing/2014/main" xmlns="" id="{24A2CF9B-115C-4F6D-963B-36E756FE01D4}"/>
                    </a:ext>
                  </a:extLst>
                </p:cNvPr>
                <p:cNvSpPr>
                  <a:spLocks noChangeArrowheads="1"/>
                </p:cNvSpPr>
                <p:nvPr/>
              </p:nvSpPr>
              <p:spPr bwMode="auto">
                <a:xfrm rot="6373927">
                  <a:off x="500" y="-272"/>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9" name="AutoShape 62">
                  <a:extLst>
                    <a:ext uri="{FF2B5EF4-FFF2-40B4-BE49-F238E27FC236}">
                      <a16:creationId xmlns:a16="http://schemas.microsoft.com/office/drawing/2014/main" xmlns="" id="{3E65AEF0-7DC1-457C-B3EA-BC1647733DEF}"/>
                    </a:ext>
                  </a:extLst>
                </p:cNvPr>
                <p:cNvSpPr>
                  <a:spLocks noChangeArrowheads="1"/>
                </p:cNvSpPr>
                <p:nvPr/>
              </p:nvSpPr>
              <p:spPr bwMode="auto">
                <a:xfrm rot="6906312">
                  <a:off x="590" y="-242"/>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nvGrpSpPr>
              <p:cNvPr id="31" name="Group 63">
                <a:extLst>
                  <a:ext uri="{FF2B5EF4-FFF2-40B4-BE49-F238E27FC236}">
                    <a16:creationId xmlns:a16="http://schemas.microsoft.com/office/drawing/2014/main" xmlns="" id="{AD1F900C-28C9-4E52-9743-D1C1BD971229}"/>
                  </a:ext>
                </a:extLst>
              </p:cNvPr>
              <p:cNvGrpSpPr/>
              <p:nvPr/>
            </p:nvGrpSpPr>
            <p:grpSpPr bwMode="auto">
              <a:xfrm rot="1353540">
                <a:off x="150" y="60"/>
                <a:ext cx="743" cy="186"/>
                <a:chOff x="0" y="0"/>
                <a:chExt cx="1118" cy="279"/>
              </a:xfrm>
              <a:grpFill/>
            </p:grpSpPr>
            <p:sp>
              <p:nvSpPr>
                <p:cNvPr id="32" name="AutoShape 64">
                  <a:extLst>
                    <a:ext uri="{FF2B5EF4-FFF2-40B4-BE49-F238E27FC236}">
                      <a16:creationId xmlns:a16="http://schemas.microsoft.com/office/drawing/2014/main" xmlns="" id="{E71A793B-F597-466A-BB96-70FCDFAD4E3C}"/>
                    </a:ext>
                  </a:extLst>
                </p:cNvPr>
                <p:cNvSpPr>
                  <a:spLocks noChangeArrowheads="1"/>
                </p:cNvSpPr>
                <p:nvPr/>
              </p:nvSpPr>
              <p:spPr bwMode="auto">
                <a:xfrm rot="5263130">
                  <a:off x="288" y="-294"/>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3" name="AutoShape 65">
                  <a:extLst>
                    <a:ext uri="{FF2B5EF4-FFF2-40B4-BE49-F238E27FC236}">
                      <a16:creationId xmlns:a16="http://schemas.microsoft.com/office/drawing/2014/main" xmlns="" id="{C4B00DD7-D5AC-495A-A293-2301AC98C630}"/>
                    </a:ext>
                  </a:extLst>
                </p:cNvPr>
                <p:cNvSpPr>
                  <a:spLocks noChangeArrowheads="1"/>
                </p:cNvSpPr>
                <p:nvPr/>
              </p:nvSpPr>
              <p:spPr bwMode="auto">
                <a:xfrm rot="6078281">
                  <a:off x="424" y="-294"/>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4" name="AutoShape 66">
                  <a:extLst>
                    <a:ext uri="{FF2B5EF4-FFF2-40B4-BE49-F238E27FC236}">
                      <a16:creationId xmlns:a16="http://schemas.microsoft.com/office/drawing/2014/main" xmlns="" id="{02D916B8-3F8C-4DEE-851F-8C29843BED30}"/>
                    </a:ext>
                  </a:extLst>
                </p:cNvPr>
                <p:cNvSpPr>
                  <a:spLocks noChangeArrowheads="1"/>
                </p:cNvSpPr>
                <p:nvPr/>
              </p:nvSpPr>
              <p:spPr bwMode="auto">
                <a:xfrm rot="6373927">
                  <a:off x="500" y="-272"/>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35" name="AutoShape 67">
                  <a:extLst>
                    <a:ext uri="{FF2B5EF4-FFF2-40B4-BE49-F238E27FC236}">
                      <a16:creationId xmlns:a16="http://schemas.microsoft.com/office/drawing/2014/main" xmlns="" id="{E40BDFE1-CBD4-4087-8E68-45D3F161E836}"/>
                    </a:ext>
                  </a:extLst>
                </p:cNvPr>
                <p:cNvSpPr>
                  <a:spLocks noChangeArrowheads="1"/>
                </p:cNvSpPr>
                <p:nvPr/>
              </p:nvSpPr>
              <p:spPr bwMode="auto">
                <a:xfrm rot="6906312">
                  <a:off x="590" y="-242"/>
                  <a:ext cx="227" cy="816"/>
                </a:xfrm>
                <a:prstGeom prst="moon">
                  <a:avLst>
                    <a:gd name="adj" fmla="val 49773"/>
                  </a:avLst>
                </a:prstGeom>
                <a:grpFill/>
                <a:ln w="9525">
                  <a:solidFill>
                    <a:srgbClr val="FFFF00"/>
                  </a:solidFill>
                  <a:miter lim="800000"/>
                </a:ln>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grpSp>
      <p:grpSp>
        <p:nvGrpSpPr>
          <p:cNvPr id="52" name="Group 69">
            <a:extLst>
              <a:ext uri="{FF2B5EF4-FFF2-40B4-BE49-F238E27FC236}">
                <a16:creationId xmlns:a16="http://schemas.microsoft.com/office/drawing/2014/main" xmlns="" id="{2BDFF28A-1DBF-44A7-A981-35200968F7AD}"/>
              </a:ext>
            </a:extLst>
          </p:cNvPr>
          <p:cNvGrpSpPr/>
          <p:nvPr/>
        </p:nvGrpSpPr>
        <p:grpSpPr bwMode="auto">
          <a:xfrm>
            <a:off x="2833971" y="2124760"/>
            <a:ext cx="1066800" cy="1295400"/>
            <a:chOff x="0" y="0"/>
            <a:chExt cx="891" cy="983"/>
          </a:xfrm>
          <a:solidFill>
            <a:srgbClr val="FEDAF0"/>
          </a:solidFill>
        </p:grpSpPr>
        <p:grpSp>
          <p:nvGrpSpPr>
            <p:cNvPr id="53" name="Group 70">
              <a:extLst>
                <a:ext uri="{FF2B5EF4-FFF2-40B4-BE49-F238E27FC236}">
                  <a16:creationId xmlns:a16="http://schemas.microsoft.com/office/drawing/2014/main" xmlns="" id="{F93A4192-261C-4D89-A85F-DED949596043}"/>
                </a:ext>
              </a:extLst>
            </p:cNvPr>
            <p:cNvGrpSpPr/>
            <p:nvPr/>
          </p:nvGrpSpPr>
          <p:grpSpPr bwMode="auto">
            <a:xfrm>
              <a:off x="59" y="2"/>
              <a:ext cx="828" cy="981"/>
              <a:chOff x="0" y="0"/>
              <a:chExt cx="381" cy="436"/>
            </a:xfrm>
            <a:grpFill/>
          </p:grpSpPr>
          <p:sp>
            <p:nvSpPr>
              <p:cNvPr id="80" name="Freeform 71">
                <a:extLst>
                  <a:ext uri="{FF2B5EF4-FFF2-40B4-BE49-F238E27FC236}">
                    <a16:creationId xmlns:a16="http://schemas.microsoft.com/office/drawing/2014/main" xmlns="" id="{AF61C734-E1C9-4BE6-8A73-1A81BB6B8DC9}"/>
                  </a:ext>
                </a:extLst>
              </p:cNvPr>
              <p:cNvSpPr/>
              <p:nvPr/>
            </p:nvSpPr>
            <p:spPr bwMode="auto">
              <a:xfrm>
                <a:off x="0" y="171"/>
                <a:ext cx="381" cy="265"/>
              </a:xfrm>
              <a:custGeom>
                <a:avLst/>
                <a:gdLst>
                  <a:gd name="T0" fmla="*/ 73 w 630"/>
                  <a:gd name="T1" fmla="*/ 2 h 439"/>
                  <a:gd name="T2" fmla="*/ 11 w 630"/>
                  <a:gd name="T3" fmla="*/ 97 h 439"/>
                  <a:gd name="T4" fmla="*/ 129 w 630"/>
                  <a:gd name="T5" fmla="*/ 97 h 439"/>
                  <a:gd name="T6" fmla="*/ 73 w 630"/>
                  <a:gd name="T7" fmla="*/ 2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pFill/>
              <a:ln w="9525">
                <a:round/>
              </a:ln>
              <a:scene3d>
                <a:camera prst="legacyPerspectiveTopRight"/>
                <a:lightRig rig="legacyFlat2" dir="b"/>
              </a:scene3d>
              <a:sp3d extrusionH="227000" prstMaterial="legacyMatte">
                <a:bevelT w="13500" h="13500" prst="angle"/>
                <a:bevelB w="13500" h="13500" prst="angle"/>
                <a:extrusionClr>
                  <a:srgbClr val="077F07"/>
                </a:extrusionClr>
                <a:contourClr>
                  <a:srgbClr val="993300"/>
                </a:contourClr>
              </a:sp3d>
            </p:spPr>
            <p:txBody>
              <a:bodyPr wrap="none" anchor="ctr">
                <a:flatTx/>
              </a:bodyPr>
              <a:lstStyle/>
              <a:p>
                <a:endParaRPr lang="zh-CN" altLang="en-US"/>
              </a:p>
            </p:txBody>
          </p:sp>
          <p:sp>
            <p:nvSpPr>
              <p:cNvPr id="81" name="Oval 72">
                <a:extLst>
                  <a:ext uri="{FF2B5EF4-FFF2-40B4-BE49-F238E27FC236}">
                    <a16:creationId xmlns:a16="http://schemas.microsoft.com/office/drawing/2014/main" xmlns="" id="{EEF51B10-82EF-4285-A82D-5C0CE5C69295}"/>
                  </a:ext>
                </a:extLst>
              </p:cNvPr>
              <p:cNvSpPr>
                <a:spLocks noChangeArrowheads="1"/>
              </p:cNvSpPr>
              <p:nvPr/>
            </p:nvSpPr>
            <p:spPr bwMode="auto">
              <a:xfrm>
                <a:off x="103" y="0"/>
                <a:ext cx="185" cy="195"/>
              </a:xfrm>
              <a:prstGeom prst="ellipse">
                <a:avLst/>
              </a:prstGeom>
              <a:grpFill/>
              <a:ln w="9525">
                <a:round/>
              </a:ln>
              <a:scene3d>
                <a:camera prst="legacyPerspectiveTopRight"/>
                <a:lightRig rig="legacyFlat2" dir="b"/>
              </a:scene3d>
              <a:sp3d extrusionH="227000" prstMaterial="legacyMatte">
                <a:bevelT w="13500" h="13500" prst="angle"/>
                <a:bevelB w="13500" h="13500" prst="angle"/>
                <a:extrusionClr>
                  <a:srgbClr val="077F07"/>
                </a:extrusionClr>
                <a:contourClr>
                  <a:srgbClr val="993300"/>
                </a:contourClr>
              </a:sp3d>
            </p:spPr>
            <p:txBody>
              <a:bodyPr wrap="none" anchor="ctr">
                <a:flatTx/>
              </a:bodyP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sp>
          <p:nvSpPr>
            <p:cNvPr id="54" name="Freeform 73">
              <a:extLst>
                <a:ext uri="{FF2B5EF4-FFF2-40B4-BE49-F238E27FC236}">
                  <a16:creationId xmlns:a16="http://schemas.microsoft.com/office/drawing/2014/main" xmlns="" id="{DFCFF707-A555-4ACB-B908-9C7D7ADFF113}"/>
                </a:ext>
              </a:extLst>
            </p:cNvPr>
            <p:cNvSpPr/>
            <p:nvPr/>
          </p:nvSpPr>
          <p:spPr bwMode="auto">
            <a:xfrm>
              <a:off x="64" y="383"/>
              <a:ext cx="827" cy="598"/>
            </a:xfrm>
            <a:custGeom>
              <a:avLst/>
              <a:gdLst>
                <a:gd name="T0" fmla="*/ 739 w 630"/>
                <a:gd name="T1" fmla="*/ 30 h 439"/>
                <a:gd name="T2" fmla="*/ 117 w 630"/>
                <a:gd name="T3" fmla="*/ 1110 h 439"/>
                <a:gd name="T4" fmla="*/ 1322 w 630"/>
                <a:gd name="T5" fmla="*/ 1110 h 439"/>
                <a:gd name="T6" fmla="*/ 739 w 630"/>
                <a:gd name="T7" fmla="*/ 30 h 439"/>
                <a:gd name="T8" fmla="*/ 0 60000 65536"/>
                <a:gd name="T9" fmla="*/ 0 60000 65536"/>
                <a:gd name="T10" fmla="*/ 0 60000 65536"/>
                <a:gd name="T11" fmla="*/ 0 60000 65536"/>
                <a:gd name="T12" fmla="*/ 0 w 630"/>
                <a:gd name="T13" fmla="*/ 0 h 439"/>
                <a:gd name="T14" fmla="*/ 630 w 630"/>
                <a:gd name="T15" fmla="*/ 439 h 439"/>
              </a:gdLst>
              <a:ahLst/>
              <a:cxnLst>
                <a:cxn ang="T8">
                  <a:pos x="T0" y="T1"/>
                </a:cxn>
                <a:cxn ang="T9">
                  <a:pos x="T2" y="T3"/>
                </a:cxn>
                <a:cxn ang="T10">
                  <a:pos x="T4" y="T5"/>
                </a:cxn>
                <a:cxn ang="T11">
                  <a:pos x="T6" y="T7"/>
                </a:cxn>
              </a:cxnLst>
              <a:rect l="T12" t="T13" r="T14" b="T15"/>
              <a:pathLst>
                <a:path w="630" h="439">
                  <a:moveTo>
                    <a:pt x="327" y="12"/>
                  </a:moveTo>
                  <a:cubicBezTo>
                    <a:pt x="57" y="0"/>
                    <a:pt x="0" y="366"/>
                    <a:pt x="52" y="439"/>
                  </a:cubicBezTo>
                  <a:lnTo>
                    <a:pt x="584" y="439"/>
                  </a:lnTo>
                  <a:cubicBezTo>
                    <a:pt x="630" y="368"/>
                    <a:pt x="597" y="24"/>
                    <a:pt x="327" y="1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wrap="none" anchor="ctr"/>
            <a:lstStyle/>
            <a:p>
              <a:endParaRPr lang="zh-CN" altLang="en-US"/>
            </a:p>
          </p:txBody>
        </p:sp>
        <p:sp>
          <p:nvSpPr>
            <p:cNvPr id="55" name="Freeform 74">
              <a:extLst>
                <a:ext uri="{FF2B5EF4-FFF2-40B4-BE49-F238E27FC236}">
                  <a16:creationId xmlns:a16="http://schemas.microsoft.com/office/drawing/2014/main" xmlns="" id="{5F32A709-5B36-49B5-8CCA-D1350EA3F92D}"/>
                </a:ext>
              </a:extLst>
            </p:cNvPr>
            <p:cNvSpPr/>
            <p:nvPr/>
          </p:nvSpPr>
          <p:spPr bwMode="auto">
            <a:xfrm>
              <a:off x="226" y="421"/>
              <a:ext cx="510" cy="190"/>
            </a:xfrm>
            <a:custGeom>
              <a:avLst/>
              <a:gdLst>
                <a:gd name="T0" fmla="*/ 75 w 1321"/>
                <a:gd name="T1" fmla="*/ 8 h 712"/>
                <a:gd name="T2" fmla="*/ 76 w 1321"/>
                <a:gd name="T3" fmla="*/ 8 h 712"/>
                <a:gd name="T4" fmla="*/ 76 w 1321"/>
                <a:gd name="T5" fmla="*/ 9 h 712"/>
                <a:gd name="T6" fmla="*/ 76 w 1321"/>
                <a:gd name="T7" fmla="*/ 10 h 712"/>
                <a:gd name="T8" fmla="*/ 75 w 1321"/>
                <a:gd name="T9" fmla="*/ 10 h 712"/>
                <a:gd name="T10" fmla="*/ 73 w 1321"/>
                <a:gd name="T11" fmla="*/ 11 h 712"/>
                <a:gd name="T12" fmla="*/ 71 w 1321"/>
                <a:gd name="T13" fmla="*/ 11 h 712"/>
                <a:gd name="T14" fmla="*/ 69 w 1321"/>
                <a:gd name="T15" fmla="*/ 12 h 712"/>
                <a:gd name="T16" fmla="*/ 66 w 1321"/>
                <a:gd name="T17" fmla="*/ 12 h 712"/>
                <a:gd name="T18" fmla="*/ 63 w 1321"/>
                <a:gd name="T19" fmla="*/ 13 h 712"/>
                <a:gd name="T20" fmla="*/ 59 w 1321"/>
                <a:gd name="T21" fmla="*/ 13 h 712"/>
                <a:gd name="T22" fmla="*/ 56 w 1321"/>
                <a:gd name="T23" fmla="*/ 13 h 712"/>
                <a:gd name="T24" fmla="*/ 52 w 1321"/>
                <a:gd name="T25" fmla="*/ 13 h 712"/>
                <a:gd name="T26" fmla="*/ 47 w 1321"/>
                <a:gd name="T27" fmla="*/ 13 h 712"/>
                <a:gd name="T28" fmla="*/ 46 w 1321"/>
                <a:gd name="T29" fmla="*/ 14 h 712"/>
                <a:gd name="T30" fmla="*/ 27 w 1321"/>
                <a:gd name="T31" fmla="*/ 14 h 712"/>
                <a:gd name="T32" fmla="*/ 27 w 1321"/>
                <a:gd name="T33" fmla="*/ 14 h 712"/>
                <a:gd name="T34" fmla="*/ 24 w 1321"/>
                <a:gd name="T35" fmla="*/ 13 h 712"/>
                <a:gd name="T36" fmla="*/ 20 w 1321"/>
                <a:gd name="T37" fmla="*/ 13 h 712"/>
                <a:gd name="T38" fmla="*/ 17 w 1321"/>
                <a:gd name="T39" fmla="*/ 13 h 712"/>
                <a:gd name="T40" fmla="*/ 14 w 1321"/>
                <a:gd name="T41" fmla="*/ 13 h 712"/>
                <a:gd name="T42" fmla="*/ 11 w 1321"/>
                <a:gd name="T43" fmla="*/ 13 h 712"/>
                <a:gd name="T44" fmla="*/ 8 w 1321"/>
                <a:gd name="T45" fmla="*/ 13 h 712"/>
                <a:gd name="T46" fmla="*/ 6 w 1321"/>
                <a:gd name="T47" fmla="*/ 12 h 712"/>
                <a:gd name="T48" fmla="*/ 4 w 1321"/>
                <a:gd name="T49" fmla="*/ 12 h 712"/>
                <a:gd name="T50" fmla="*/ 2 w 1321"/>
                <a:gd name="T51" fmla="*/ 11 h 712"/>
                <a:gd name="T52" fmla="*/ 1 w 1321"/>
                <a:gd name="T53" fmla="*/ 11 h 712"/>
                <a:gd name="T54" fmla="*/ 0 w 1321"/>
                <a:gd name="T55" fmla="*/ 10 h 712"/>
                <a:gd name="T56" fmla="*/ 0 w 1321"/>
                <a:gd name="T57" fmla="*/ 10 h 712"/>
                <a:gd name="T58" fmla="*/ 0 w 1321"/>
                <a:gd name="T59" fmla="*/ 10 h 712"/>
                <a:gd name="T60" fmla="*/ 0 w 1321"/>
                <a:gd name="T61" fmla="*/ 9 h 712"/>
                <a:gd name="T62" fmla="*/ 1 w 1321"/>
                <a:gd name="T63" fmla="*/ 9 h 712"/>
                <a:gd name="T64" fmla="*/ 3 w 1321"/>
                <a:gd name="T65" fmla="*/ 7 h 712"/>
                <a:gd name="T66" fmla="*/ 5 w 1321"/>
                <a:gd name="T67" fmla="*/ 6 h 712"/>
                <a:gd name="T68" fmla="*/ 8 w 1321"/>
                <a:gd name="T69" fmla="*/ 5 h 712"/>
                <a:gd name="T70" fmla="*/ 12 w 1321"/>
                <a:gd name="T71" fmla="*/ 3 h 712"/>
                <a:gd name="T72" fmla="*/ 15 w 1321"/>
                <a:gd name="T73" fmla="*/ 2 h 712"/>
                <a:gd name="T74" fmla="*/ 20 w 1321"/>
                <a:gd name="T75" fmla="*/ 2 h 712"/>
                <a:gd name="T76" fmla="*/ 24 w 1321"/>
                <a:gd name="T77" fmla="*/ 1 h 712"/>
                <a:gd name="T78" fmla="*/ 29 w 1321"/>
                <a:gd name="T79" fmla="*/ 1 h 712"/>
                <a:gd name="T80" fmla="*/ 33 w 1321"/>
                <a:gd name="T81" fmla="*/ 0 h 712"/>
                <a:gd name="T82" fmla="*/ 39 w 1321"/>
                <a:gd name="T83" fmla="*/ 0 h 712"/>
                <a:gd name="T84" fmla="*/ 44 w 1321"/>
                <a:gd name="T85" fmla="*/ 0 h 712"/>
                <a:gd name="T86" fmla="*/ 49 w 1321"/>
                <a:gd name="T87" fmla="*/ 1 h 712"/>
                <a:gd name="T88" fmla="*/ 54 w 1321"/>
                <a:gd name="T89" fmla="*/ 1 h 712"/>
                <a:gd name="T90" fmla="*/ 58 w 1321"/>
                <a:gd name="T91" fmla="*/ 2 h 712"/>
                <a:gd name="T92" fmla="*/ 62 w 1321"/>
                <a:gd name="T93" fmla="*/ 3 h 712"/>
                <a:gd name="T94" fmla="*/ 66 w 1321"/>
                <a:gd name="T95" fmla="*/ 4 h 712"/>
                <a:gd name="T96" fmla="*/ 69 w 1321"/>
                <a:gd name="T97" fmla="*/ 5 h 712"/>
                <a:gd name="T98" fmla="*/ 73 w 1321"/>
                <a:gd name="T99" fmla="*/ 6 h 712"/>
                <a:gd name="T100" fmla="*/ 75 w 1321"/>
                <a:gd name="T101" fmla="*/ 8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sp>
          <p:nvSpPr>
            <p:cNvPr id="56" name="Oval 75">
              <a:extLst>
                <a:ext uri="{FF2B5EF4-FFF2-40B4-BE49-F238E27FC236}">
                  <a16:creationId xmlns:a16="http://schemas.microsoft.com/office/drawing/2014/main" xmlns="" id="{F2D0802F-5B4E-4F29-8D55-3E0B624B437A}"/>
                </a:ext>
              </a:extLst>
            </p:cNvPr>
            <p:cNvSpPr>
              <a:spLocks noChangeArrowheads="1"/>
            </p:cNvSpPr>
            <p:nvPr/>
          </p:nvSpPr>
          <p:spPr bwMode="auto">
            <a:xfrm>
              <a:off x="286" y="0"/>
              <a:ext cx="403" cy="44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wrap="none" anchor="ctr"/>
            <a:lstStyle/>
            <a:p>
              <a:pPr eaLnBrk="1" hangingPunct="1">
                <a:buFont typeface="Arial" panose="020B0604020202020204" pitchFamily="34" charset="0"/>
                <a:buNone/>
                <a:defRPr/>
              </a:pPr>
              <a:endParaRPr lang="zh-CN" altLang="en-US">
                <a:latin typeface="Calibri" panose="020F0502020204030204" pitchFamily="34" charset="0"/>
              </a:endParaRPr>
            </a:p>
          </p:txBody>
        </p:sp>
        <p:sp>
          <p:nvSpPr>
            <p:cNvPr id="57" name="Freeform 76">
              <a:extLst>
                <a:ext uri="{FF2B5EF4-FFF2-40B4-BE49-F238E27FC236}">
                  <a16:creationId xmlns:a16="http://schemas.microsoft.com/office/drawing/2014/main" xmlns="" id="{B75CF347-9A3E-4053-81F5-9F27FE26A0D8}"/>
                </a:ext>
              </a:extLst>
            </p:cNvPr>
            <p:cNvSpPr/>
            <p:nvPr/>
          </p:nvSpPr>
          <p:spPr bwMode="auto">
            <a:xfrm>
              <a:off x="328" y="7"/>
              <a:ext cx="319" cy="145"/>
            </a:xfrm>
            <a:custGeom>
              <a:avLst/>
              <a:gdLst>
                <a:gd name="T0" fmla="*/ 18 w 1321"/>
                <a:gd name="T1" fmla="*/ 3 h 712"/>
                <a:gd name="T2" fmla="*/ 19 w 1321"/>
                <a:gd name="T3" fmla="*/ 4 h 712"/>
                <a:gd name="T4" fmla="*/ 19 w 1321"/>
                <a:gd name="T5" fmla="*/ 4 h 712"/>
                <a:gd name="T6" fmla="*/ 19 w 1321"/>
                <a:gd name="T7" fmla="*/ 4 h 712"/>
                <a:gd name="T8" fmla="*/ 18 w 1321"/>
                <a:gd name="T9" fmla="*/ 5 h 712"/>
                <a:gd name="T10" fmla="*/ 18 w 1321"/>
                <a:gd name="T11" fmla="*/ 5 h 712"/>
                <a:gd name="T12" fmla="*/ 17 w 1321"/>
                <a:gd name="T13" fmla="*/ 5 h 712"/>
                <a:gd name="T14" fmla="*/ 17 w 1321"/>
                <a:gd name="T15" fmla="*/ 5 h 712"/>
                <a:gd name="T16" fmla="*/ 16 w 1321"/>
                <a:gd name="T17" fmla="*/ 5 h 712"/>
                <a:gd name="T18" fmla="*/ 15 w 1321"/>
                <a:gd name="T19" fmla="*/ 6 h 712"/>
                <a:gd name="T20" fmla="*/ 14 w 1321"/>
                <a:gd name="T21" fmla="*/ 6 h 712"/>
                <a:gd name="T22" fmla="*/ 14 w 1321"/>
                <a:gd name="T23" fmla="*/ 6 h 712"/>
                <a:gd name="T24" fmla="*/ 13 w 1321"/>
                <a:gd name="T25" fmla="*/ 6 h 712"/>
                <a:gd name="T26" fmla="*/ 12 w 1321"/>
                <a:gd name="T27" fmla="*/ 6 h 712"/>
                <a:gd name="T28" fmla="*/ 11 w 1321"/>
                <a:gd name="T29" fmla="*/ 6 h 712"/>
                <a:gd name="T30" fmla="*/ 7 w 1321"/>
                <a:gd name="T31" fmla="*/ 6 h 712"/>
                <a:gd name="T32" fmla="*/ 7 w 1321"/>
                <a:gd name="T33" fmla="*/ 6 h 712"/>
                <a:gd name="T34" fmla="*/ 6 w 1321"/>
                <a:gd name="T35" fmla="*/ 6 h 712"/>
                <a:gd name="T36" fmla="*/ 5 w 1321"/>
                <a:gd name="T37" fmla="*/ 6 h 712"/>
                <a:gd name="T38" fmla="*/ 4 w 1321"/>
                <a:gd name="T39" fmla="*/ 6 h 712"/>
                <a:gd name="T40" fmla="*/ 3 w 1321"/>
                <a:gd name="T41" fmla="*/ 6 h 712"/>
                <a:gd name="T42" fmla="*/ 3 w 1321"/>
                <a:gd name="T43" fmla="*/ 6 h 712"/>
                <a:gd name="T44" fmla="*/ 2 w 1321"/>
                <a:gd name="T45" fmla="*/ 5 h 712"/>
                <a:gd name="T46" fmla="*/ 1 w 1321"/>
                <a:gd name="T47" fmla="*/ 5 h 712"/>
                <a:gd name="T48" fmla="*/ 1 w 1321"/>
                <a:gd name="T49" fmla="*/ 5 h 712"/>
                <a:gd name="T50" fmla="*/ 0 w 1321"/>
                <a:gd name="T51" fmla="*/ 5 h 712"/>
                <a:gd name="T52" fmla="*/ 0 w 1321"/>
                <a:gd name="T53" fmla="*/ 5 h 712"/>
                <a:gd name="T54" fmla="*/ 0 w 1321"/>
                <a:gd name="T55" fmla="*/ 5 h 712"/>
                <a:gd name="T56" fmla="*/ 0 w 1321"/>
                <a:gd name="T57" fmla="*/ 4 h 712"/>
                <a:gd name="T58" fmla="*/ 0 w 1321"/>
                <a:gd name="T59" fmla="*/ 4 h 712"/>
                <a:gd name="T60" fmla="*/ 0 w 1321"/>
                <a:gd name="T61" fmla="*/ 4 h 712"/>
                <a:gd name="T62" fmla="*/ 0 w 1321"/>
                <a:gd name="T63" fmla="*/ 4 h 712"/>
                <a:gd name="T64" fmla="*/ 1 w 1321"/>
                <a:gd name="T65" fmla="*/ 3 h 712"/>
                <a:gd name="T66" fmla="*/ 1 w 1321"/>
                <a:gd name="T67" fmla="*/ 2 h 712"/>
                <a:gd name="T68" fmla="*/ 2 w 1321"/>
                <a:gd name="T69" fmla="*/ 2 h 712"/>
                <a:gd name="T70" fmla="*/ 3 w 1321"/>
                <a:gd name="T71" fmla="*/ 1 h 712"/>
                <a:gd name="T72" fmla="*/ 4 w 1321"/>
                <a:gd name="T73" fmla="*/ 1 h 712"/>
                <a:gd name="T74" fmla="*/ 5 w 1321"/>
                <a:gd name="T75" fmla="*/ 1 h 712"/>
                <a:gd name="T76" fmla="*/ 6 w 1321"/>
                <a:gd name="T77" fmla="*/ 0 h 712"/>
                <a:gd name="T78" fmla="*/ 7 w 1321"/>
                <a:gd name="T79" fmla="*/ 0 h 712"/>
                <a:gd name="T80" fmla="*/ 8 w 1321"/>
                <a:gd name="T81" fmla="*/ 0 h 712"/>
                <a:gd name="T82" fmla="*/ 9 w 1321"/>
                <a:gd name="T83" fmla="*/ 0 h 712"/>
                <a:gd name="T84" fmla="*/ 11 w 1321"/>
                <a:gd name="T85" fmla="*/ 0 h 712"/>
                <a:gd name="T86" fmla="*/ 12 w 1321"/>
                <a:gd name="T87" fmla="*/ 0 h 712"/>
                <a:gd name="T88" fmla="*/ 13 w 1321"/>
                <a:gd name="T89" fmla="*/ 0 h 712"/>
                <a:gd name="T90" fmla="*/ 14 w 1321"/>
                <a:gd name="T91" fmla="*/ 1 h 712"/>
                <a:gd name="T92" fmla="*/ 15 w 1321"/>
                <a:gd name="T93" fmla="*/ 1 h 712"/>
                <a:gd name="T94" fmla="*/ 16 w 1321"/>
                <a:gd name="T95" fmla="*/ 2 h 712"/>
                <a:gd name="T96" fmla="*/ 17 w 1321"/>
                <a:gd name="T97" fmla="*/ 2 h 712"/>
                <a:gd name="T98" fmla="*/ 18 w 1321"/>
                <a:gd name="T99" fmla="*/ 3 h 712"/>
                <a:gd name="T100" fmla="*/ 18 w 1321"/>
                <a:gd name="T101" fmla="*/ 3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a:p>
          </p:txBody>
        </p:sp>
        <p:grpSp>
          <p:nvGrpSpPr>
            <p:cNvPr id="58" name="Group 77">
              <a:extLst>
                <a:ext uri="{FF2B5EF4-FFF2-40B4-BE49-F238E27FC236}">
                  <a16:creationId xmlns:a16="http://schemas.microsoft.com/office/drawing/2014/main" xmlns="" id="{EBBCDBEA-4D04-4F68-986F-533A0FEEA2DA}"/>
                </a:ext>
              </a:extLst>
            </p:cNvPr>
            <p:cNvGrpSpPr/>
            <p:nvPr/>
          </p:nvGrpSpPr>
          <p:grpSpPr bwMode="auto">
            <a:xfrm rot="20302575" flipH="1">
              <a:off x="217" y="61"/>
              <a:ext cx="349" cy="119"/>
              <a:chOff x="0" y="0"/>
              <a:chExt cx="893" cy="246"/>
            </a:xfrm>
            <a:grpFill/>
          </p:grpSpPr>
          <p:grpSp>
            <p:nvGrpSpPr>
              <p:cNvPr id="70" name="Group 78">
                <a:extLst>
                  <a:ext uri="{FF2B5EF4-FFF2-40B4-BE49-F238E27FC236}">
                    <a16:creationId xmlns:a16="http://schemas.microsoft.com/office/drawing/2014/main" xmlns="" id="{4CCD2624-ACB7-45A3-B7C1-0ECD666F6E44}"/>
                  </a:ext>
                </a:extLst>
              </p:cNvPr>
              <p:cNvGrpSpPr/>
              <p:nvPr/>
            </p:nvGrpSpPr>
            <p:grpSpPr bwMode="auto">
              <a:xfrm>
                <a:off x="0" y="0"/>
                <a:ext cx="743" cy="185"/>
                <a:chOff x="0" y="0"/>
                <a:chExt cx="1118" cy="279"/>
              </a:xfrm>
              <a:grpFill/>
            </p:grpSpPr>
            <p:sp>
              <p:nvSpPr>
                <p:cNvPr id="76" name="AutoShape 79">
                  <a:extLst>
                    <a:ext uri="{FF2B5EF4-FFF2-40B4-BE49-F238E27FC236}">
                      <a16:creationId xmlns:a16="http://schemas.microsoft.com/office/drawing/2014/main" xmlns="" id="{80BD0095-86D5-4BE9-9AA1-28CC95BBC27D}"/>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7" name="AutoShape 80">
                  <a:extLst>
                    <a:ext uri="{FF2B5EF4-FFF2-40B4-BE49-F238E27FC236}">
                      <a16:creationId xmlns:a16="http://schemas.microsoft.com/office/drawing/2014/main" xmlns="" id="{F921D34E-CE4B-4532-B58E-2F4BD6FDBAC9}"/>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8" name="AutoShape 81">
                  <a:extLst>
                    <a:ext uri="{FF2B5EF4-FFF2-40B4-BE49-F238E27FC236}">
                      <a16:creationId xmlns:a16="http://schemas.microsoft.com/office/drawing/2014/main" xmlns="" id="{57A337ED-5994-4394-AE90-EC08BE97DAE3}"/>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9" name="AutoShape 82">
                  <a:extLst>
                    <a:ext uri="{FF2B5EF4-FFF2-40B4-BE49-F238E27FC236}">
                      <a16:creationId xmlns:a16="http://schemas.microsoft.com/office/drawing/2014/main" xmlns="" id="{00449C0D-8048-4BF1-B091-C249696F10AF}"/>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nvGrpSpPr>
              <p:cNvPr id="71" name="Group 83">
                <a:extLst>
                  <a:ext uri="{FF2B5EF4-FFF2-40B4-BE49-F238E27FC236}">
                    <a16:creationId xmlns:a16="http://schemas.microsoft.com/office/drawing/2014/main" xmlns="" id="{374909F6-4703-4D57-A740-601E3057FDFE}"/>
                  </a:ext>
                </a:extLst>
              </p:cNvPr>
              <p:cNvGrpSpPr/>
              <p:nvPr/>
            </p:nvGrpSpPr>
            <p:grpSpPr bwMode="auto">
              <a:xfrm rot="1353540">
                <a:off x="150" y="60"/>
                <a:ext cx="743" cy="186"/>
                <a:chOff x="0" y="0"/>
                <a:chExt cx="1118" cy="279"/>
              </a:xfrm>
              <a:grpFill/>
            </p:grpSpPr>
            <p:sp>
              <p:nvSpPr>
                <p:cNvPr id="72" name="AutoShape 84">
                  <a:extLst>
                    <a:ext uri="{FF2B5EF4-FFF2-40B4-BE49-F238E27FC236}">
                      <a16:creationId xmlns:a16="http://schemas.microsoft.com/office/drawing/2014/main" xmlns="" id="{617DEFC2-9B72-4727-8A2D-14B9D410DF25}"/>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3" name="AutoShape 85">
                  <a:extLst>
                    <a:ext uri="{FF2B5EF4-FFF2-40B4-BE49-F238E27FC236}">
                      <a16:creationId xmlns:a16="http://schemas.microsoft.com/office/drawing/2014/main" xmlns="" id="{2931CFE8-5C40-4C84-875C-BD7D279DDA1E}"/>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4" name="AutoShape 86">
                  <a:extLst>
                    <a:ext uri="{FF2B5EF4-FFF2-40B4-BE49-F238E27FC236}">
                      <a16:creationId xmlns:a16="http://schemas.microsoft.com/office/drawing/2014/main" xmlns="" id="{3024520B-7DC3-457D-B064-81F3D410C8B3}"/>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75" name="AutoShape 87">
                  <a:extLst>
                    <a:ext uri="{FF2B5EF4-FFF2-40B4-BE49-F238E27FC236}">
                      <a16:creationId xmlns:a16="http://schemas.microsoft.com/office/drawing/2014/main" xmlns="" id="{DD1596FA-F95E-47F4-BC5C-77C7CE63E170}"/>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grpSp>
          <p:nvGrpSpPr>
            <p:cNvPr id="59" name="Group 88">
              <a:extLst>
                <a:ext uri="{FF2B5EF4-FFF2-40B4-BE49-F238E27FC236}">
                  <a16:creationId xmlns:a16="http://schemas.microsoft.com/office/drawing/2014/main" xmlns="" id="{5A4B8234-0FE6-4719-95AD-087F05C20C69}"/>
                </a:ext>
              </a:extLst>
            </p:cNvPr>
            <p:cNvGrpSpPr/>
            <p:nvPr/>
          </p:nvGrpSpPr>
          <p:grpSpPr bwMode="auto">
            <a:xfrm rot="19687084" flipH="1">
              <a:off x="0" y="520"/>
              <a:ext cx="508" cy="120"/>
              <a:chOff x="0" y="0"/>
              <a:chExt cx="893" cy="246"/>
            </a:xfrm>
            <a:grpFill/>
          </p:grpSpPr>
          <p:grpSp>
            <p:nvGrpSpPr>
              <p:cNvPr id="60" name="Group 89">
                <a:extLst>
                  <a:ext uri="{FF2B5EF4-FFF2-40B4-BE49-F238E27FC236}">
                    <a16:creationId xmlns:a16="http://schemas.microsoft.com/office/drawing/2014/main" xmlns="" id="{114A36EF-516F-4B25-A4EC-73A013936DD3}"/>
                  </a:ext>
                </a:extLst>
              </p:cNvPr>
              <p:cNvGrpSpPr/>
              <p:nvPr/>
            </p:nvGrpSpPr>
            <p:grpSpPr bwMode="auto">
              <a:xfrm>
                <a:off x="0" y="0"/>
                <a:ext cx="743" cy="185"/>
                <a:chOff x="0" y="0"/>
                <a:chExt cx="1118" cy="279"/>
              </a:xfrm>
              <a:grpFill/>
            </p:grpSpPr>
            <p:sp>
              <p:nvSpPr>
                <p:cNvPr id="66" name="AutoShape 90">
                  <a:extLst>
                    <a:ext uri="{FF2B5EF4-FFF2-40B4-BE49-F238E27FC236}">
                      <a16:creationId xmlns:a16="http://schemas.microsoft.com/office/drawing/2014/main" xmlns="" id="{98479C7F-0A96-4E53-9521-1A5AAA850BE1}"/>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7" name="AutoShape 91">
                  <a:extLst>
                    <a:ext uri="{FF2B5EF4-FFF2-40B4-BE49-F238E27FC236}">
                      <a16:creationId xmlns:a16="http://schemas.microsoft.com/office/drawing/2014/main" xmlns="" id="{E19C86AA-9E0A-4FA0-AB21-F077C8426829}"/>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8" name="AutoShape 92">
                  <a:extLst>
                    <a:ext uri="{FF2B5EF4-FFF2-40B4-BE49-F238E27FC236}">
                      <a16:creationId xmlns:a16="http://schemas.microsoft.com/office/drawing/2014/main" xmlns="" id="{ADEEE407-0321-42B8-971C-BCF81C2B682C}"/>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9" name="AutoShape 93">
                  <a:extLst>
                    <a:ext uri="{FF2B5EF4-FFF2-40B4-BE49-F238E27FC236}">
                      <a16:creationId xmlns:a16="http://schemas.microsoft.com/office/drawing/2014/main" xmlns="" id="{0A263EF3-0C03-46D3-9503-2453757206C6}"/>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nvGrpSpPr>
              <p:cNvPr id="61" name="Group 94">
                <a:extLst>
                  <a:ext uri="{FF2B5EF4-FFF2-40B4-BE49-F238E27FC236}">
                    <a16:creationId xmlns:a16="http://schemas.microsoft.com/office/drawing/2014/main" xmlns="" id="{4512149C-2033-4351-9C9E-F98B9BD64D3C}"/>
                  </a:ext>
                </a:extLst>
              </p:cNvPr>
              <p:cNvGrpSpPr/>
              <p:nvPr/>
            </p:nvGrpSpPr>
            <p:grpSpPr bwMode="auto">
              <a:xfrm rot="1353540">
                <a:off x="150" y="60"/>
                <a:ext cx="743" cy="186"/>
                <a:chOff x="0" y="0"/>
                <a:chExt cx="1118" cy="279"/>
              </a:xfrm>
              <a:grpFill/>
            </p:grpSpPr>
            <p:sp>
              <p:nvSpPr>
                <p:cNvPr id="62" name="AutoShape 95">
                  <a:extLst>
                    <a:ext uri="{FF2B5EF4-FFF2-40B4-BE49-F238E27FC236}">
                      <a16:creationId xmlns:a16="http://schemas.microsoft.com/office/drawing/2014/main" xmlns="" id="{DFE21A0E-A219-4850-93A8-F26340D0075D}"/>
                    </a:ext>
                  </a:extLst>
                </p:cNvPr>
                <p:cNvSpPr>
                  <a:spLocks noChangeArrowheads="1"/>
                </p:cNvSpPr>
                <p:nvPr/>
              </p:nvSpPr>
              <p:spPr bwMode="auto">
                <a:xfrm rot="5263130">
                  <a:off x="288"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3" name="AutoShape 96">
                  <a:extLst>
                    <a:ext uri="{FF2B5EF4-FFF2-40B4-BE49-F238E27FC236}">
                      <a16:creationId xmlns:a16="http://schemas.microsoft.com/office/drawing/2014/main" xmlns="" id="{57F30B82-0425-41B6-82C9-2F6CA72F2C36}"/>
                    </a:ext>
                  </a:extLst>
                </p:cNvPr>
                <p:cNvSpPr>
                  <a:spLocks noChangeArrowheads="1"/>
                </p:cNvSpPr>
                <p:nvPr/>
              </p:nvSpPr>
              <p:spPr bwMode="auto">
                <a:xfrm rot="6078281">
                  <a:off x="424" y="-294"/>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4" name="AutoShape 97">
                  <a:extLst>
                    <a:ext uri="{FF2B5EF4-FFF2-40B4-BE49-F238E27FC236}">
                      <a16:creationId xmlns:a16="http://schemas.microsoft.com/office/drawing/2014/main" xmlns="" id="{D731D74E-8794-4D8F-9BB8-91DEE50CBD33}"/>
                    </a:ext>
                  </a:extLst>
                </p:cNvPr>
                <p:cNvSpPr>
                  <a:spLocks noChangeArrowheads="1"/>
                </p:cNvSpPr>
                <p:nvPr/>
              </p:nvSpPr>
              <p:spPr bwMode="auto">
                <a:xfrm rot="6373927">
                  <a:off x="500" y="-27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sp>
              <p:nvSpPr>
                <p:cNvPr id="65" name="AutoShape 98">
                  <a:extLst>
                    <a:ext uri="{FF2B5EF4-FFF2-40B4-BE49-F238E27FC236}">
                      <a16:creationId xmlns:a16="http://schemas.microsoft.com/office/drawing/2014/main" xmlns="" id="{5C627E1C-B193-40B7-AF07-B53C7AD4F2A2}"/>
                    </a:ext>
                  </a:extLst>
                </p:cNvPr>
                <p:cNvSpPr>
                  <a:spLocks noChangeArrowheads="1"/>
                </p:cNvSpPr>
                <p:nvPr/>
              </p:nvSpPr>
              <p:spPr bwMode="auto">
                <a:xfrm rot="6906312">
                  <a:off x="590" y="-242"/>
                  <a:ext cx="227" cy="816"/>
                </a:xfrm>
                <a:prstGeom prst="moon">
                  <a:avLst>
                    <a:gd name="adj" fmla="val 49773"/>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lr>
                      <a:schemeClr val="folHlink"/>
                    </a:buClr>
                    <a:buSzPct val="85000"/>
                    <a:buFont typeface="Wingdings 2" panose="05020102010507070707" pitchFamily="18" charset="2"/>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85000"/>
                    <a:buFont typeface="Wingdings 2" panose="05020102010507070707" pitchFamily="18"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2" panose="05020102010507070707" pitchFamily="18"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90000"/>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2" panose="05020102010507070707" pitchFamily="18"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 typeface="Arial" panose="020B0604020202020204" pitchFamily="34" charset="0"/>
                    <a:buNone/>
                  </a:pPr>
                  <a:endParaRPr lang="zh-CN" altLang="en-US" sz="1800">
                    <a:latin typeface="Calibri" panose="020F0502020204030204" pitchFamily="34" charset="0"/>
                  </a:endParaRPr>
                </a:p>
              </p:txBody>
            </p:sp>
          </p:grpSp>
        </p:grpSp>
      </p:grpSp>
      <p:sp>
        <p:nvSpPr>
          <p:cNvPr id="82" name="流程图: 可选过程 81">
            <a:extLst>
              <a:ext uri="{FF2B5EF4-FFF2-40B4-BE49-F238E27FC236}">
                <a16:creationId xmlns:a16="http://schemas.microsoft.com/office/drawing/2014/main" xmlns="" id="{DCBEC069-3D49-4753-84BD-D1AD7C5692AE}"/>
              </a:ext>
            </a:extLst>
          </p:cNvPr>
          <p:cNvSpPr/>
          <p:nvPr/>
        </p:nvSpPr>
        <p:spPr>
          <a:xfrm>
            <a:off x="7561548" y="1621690"/>
            <a:ext cx="2767328" cy="929821"/>
          </a:xfrm>
          <a:prstGeom prst="flowChartAlternateProcess">
            <a:avLst/>
          </a:prstGeom>
          <a:ln>
            <a:solidFill>
              <a:srgbClr val="0099F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400"/>
          </a:p>
        </p:txBody>
      </p:sp>
      <p:sp>
        <p:nvSpPr>
          <p:cNvPr id="83" name="文本框 82">
            <a:extLst>
              <a:ext uri="{FF2B5EF4-FFF2-40B4-BE49-F238E27FC236}">
                <a16:creationId xmlns:a16="http://schemas.microsoft.com/office/drawing/2014/main" xmlns="" id="{34A40680-3264-426B-A415-1DA95CECFCBE}"/>
              </a:ext>
            </a:extLst>
          </p:cNvPr>
          <p:cNvSpPr txBox="1"/>
          <p:nvPr/>
        </p:nvSpPr>
        <p:spPr>
          <a:xfrm>
            <a:off x="7603896" y="1809390"/>
            <a:ext cx="3013729"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安稳地生活与工作</a:t>
            </a:r>
          </a:p>
        </p:txBody>
      </p:sp>
      <p:sp>
        <p:nvSpPr>
          <p:cNvPr id="84" name="流程图: 可选过程 83">
            <a:extLst>
              <a:ext uri="{FF2B5EF4-FFF2-40B4-BE49-F238E27FC236}">
                <a16:creationId xmlns:a16="http://schemas.microsoft.com/office/drawing/2014/main" xmlns="" id="{3B97FCC7-BF88-4CF2-A20D-36491BC2A378}"/>
              </a:ext>
            </a:extLst>
          </p:cNvPr>
          <p:cNvSpPr/>
          <p:nvPr/>
        </p:nvSpPr>
        <p:spPr>
          <a:xfrm>
            <a:off x="7838289" y="3256288"/>
            <a:ext cx="3713277" cy="929821"/>
          </a:xfrm>
          <a:prstGeom prst="flowChartAlternateProcess">
            <a:avLst/>
          </a:prstGeom>
          <a:ln>
            <a:solidFill>
              <a:srgbClr val="66FF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400"/>
          </a:p>
        </p:txBody>
      </p:sp>
      <p:sp>
        <p:nvSpPr>
          <p:cNvPr id="85" name="文本框 84">
            <a:extLst>
              <a:ext uri="{FF2B5EF4-FFF2-40B4-BE49-F238E27FC236}">
                <a16:creationId xmlns:a16="http://schemas.microsoft.com/office/drawing/2014/main" xmlns="" id="{62D3E890-ED55-4A3A-8F33-E8B3C850A12A}"/>
              </a:ext>
            </a:extLst>
          </p:cNvPr>
          <p:cNvSpPr txBox="1"/>
          <p:nvPr/>
        </p:nvSpPr>
        <p:spPr>
          <a:xfrm>
            <a:off x="7952309" y="3264178"/>
            <a:ext cx="3335288" cy="82994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他们朝着一个方向不懈努力，成为社会的精英</a:t>
            </a:r>
          </a:p>
        </p:txBody>
      </p:sp>
      <p:sp>
        <p:nvSpPr>
          <p:cNvPr id="86" name="流程图: 可选过程 85">
            <a:extLst>
              <a:ext uri="{FF2B5EF4-FFF2-40B4-BE49-F238E27FC236}">
                <a16:creationId xmlns:a16="http://schemas.microsoft.com/office/drawing/2014/main" xmlns="" id="{01EAF006-33F3-45E4-A6E2-1A8B12522D5C}"/>
              </a:ext>
            </a:extLst>
          </p:cNvPr>
          <p:cNvSpPr/>
          <p:nvPr/>
        </p:nvSpPr>
        <p:spPr>
          <a:xfrm>
            <a:off x="6701068" y="4758954"/>
            <a:ext cx="3190928" cy="929821"/>
          </a:xfrm>
          <a:prstGeom prst="flowChartAlternateProcess">
            <a:avLst/>
          </a:prstGeom>
          <a:ln>
            <a:solidFill>
              <a:srgbClr val="FF66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400"/>
          </a:p>
        </p:txBody>
      </p:sp>
      <p:sp>
        <p:nvSpPr>
          <p:cNvPr id="87" name="文本框 86">
            <a:extLst>
              <a:ext uri="{FF2B5EF4-FFF2-40B4-BE49-F238E27FC236}">
                <a16:creationId xmlns:a16="http://schemas.microsoft.com/office/drawing/2014/main" xmlns="" id="{B492B5CC-93D0-4B8E-9AF6-BB331B06D465}"/>
              </a:ext>
            </a:extLst>
          </p:cNvPr>
          <p:cNvSpPr txBox="1"/>
          <p:nvPr/>
        </p:nvSpPr>
        <p:spPr>
          <a:xfrm>
            <a:off x="6892729" y="4799561"/>
            <a:ext cx="2999267" cy="82994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短期目标不断实现，成为杰出的专业人士</a:t>
            </a:r>
          </a:p>
        </p:txBody>
      </p:sp>
      <p:sp>
        <p:nvSpPr>
          <p:cNvPr id="88" name="流程图: 可选过程 87">
            <a:extLst>
              <a:ext uri="{FF2B5EF4-FFF2-40B4-BE49-F238E27FC236}">
                <a16:creationId xmlns:a16="http://schemas.microsoft.com/office/drawing/2014/main" xmlns="" id="{E15A9449-4C23-47D2-B1E5-86600BDDD4A0}"/>
              </a:ext>
            </a:extLst>
          </p:cNvPr>
          <p:cNvSpPr/>
          <p:nvPr/>
        </p:nvSpPr>
        <p:spPr>
          <a:xfrm>
            <a:off x="615209" y="4870689"/>
            <a:ext cx="4144884" cy="929821"/>
          </a:xfrm>
          <a:prstGeom prst="flowChartAlternateProcess">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400" dirty="0"/>
          </a:p>
        </p:txBody>
      </p:sp>
      <p:sp>
        <p:nvSpPr>
          <p:cNvPr id="89" name="文本框 88">
            <a:extLst>
              <a:ext uri="{FF2B5EF4-FFF2-40B4-BE49-F238E27FC236}">
                <a16:creationId xmlns:a16="http://schemas.microsoft.com/office/drawing/2014/main" xmlns="" id="{B3C6EDC9-87B0-4672-84D7-1D6073025C79}"/>
              </a:ext>
            </a:extLst>
          </p:cNvPr>
          <p:cNvSpPr txBox="1"/>
          <p:nvPr/>
        </p:nvSpPr>
        <p:spPr>
          <a:xfrm>
            <a:off x="758291" y="5097905"/>
            <a:ext cx="4036865"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生活没目标，过得很不如意</a:t>
            </a:r>
          </a:p>
        </p:txBody>
      </p:sp>
    </p:spTree>
    <p:extLst>
      <p:ext uri="{BB962C8B-B14F-4D97-AF65-F5344CB8AC3E}">
        <p14:creationId xmlns:p14="http://schemas.microsoft.com/office/powerpoint/2010/main" xmlns="" val="3368582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D54456C4-D29F-4CC6-BDA4-EEC1F9FBC88A}"/>
              </a:ext>
            </a:extLst>
          </p:cNvPr>
          <p:cNvSpPr txBox="1"/>
          <p:nvPr/>
        </p:nvSpPr>
        <p:spPr>
          <a:xfrm>
            <a:off x="850103" y="2181811"/>
            <a:ext cx="3498073" cy="769441"/>
          </a:xfrm>
          <a:prstGeom prst="rect">
            <a:avLst/>
          </a:prstGeom>
          <a:noFill/>
        </p:spPr>
        <p:txBody>
          <a:bodyPr wrap="none" rtlCol="0">
            <a:spAutoFit/>
          </a:bodyPr>
          <a:lstStyle/>
          <a:p>
            <a:r>
              <a:rPr lang="en-US" altLang="zh-CN" sz="4400" b="1" dirty="0">
                <a:solidFill>
                  <a:srgbClr val="599BD7"/>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CONTENTS</a:t>
            </a:r>
            <a:endParaRPr lang="zh-CN" altLang="en-US" sz="4400" b="1" dirty="0">
              <a:solidFill>
                <a:srgbClr val="599BD7"/>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sp>
        <p:nvSpPr>
          <p:cNvPr id="3" name="文本框 20">
            <a:extLst>
              <a:ext uri="{FF2B5EF4-FFF2-40B4-BE49-F238E27FC236}">
                <a16:creationId xmlns:a16="http://schemas.microsoft.com/office/drawing/2014/main" xmlns="" id="{982D0768-7ACB-4EBA-8BA6-97D0CA087120}"/>
              </a:ext>
            </a:extLst>
          </p:cNvPr>
          <p:cNvSpPr>
            <a:spLocks noChangeArrowheads="1"/>
          </p:cNvSpPr>
          <p:nvPr/>
        </p:nvSpPr>
        <p:spPr bwMode="auto">
          <a:xfrm>
            <a:off x="1207632" y="3411452"/>
            <a:ext cx="1963999"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4800" b="1" dirty="0">
                <a:solidFill>
                  <a:srgbClr val="599BD7"/>
                </a:solidFill>
                <a:latin typeface="微软雅黑" panose="020B0503020204020204" pitchFamily="34" charset="-122"/>
                <a:ea typeface="微软雅黑" panose="020B0503020204020204" pitchFamily="34" charset="-122"/>
                <a:sym typeface="微软雅黑" panose="020B0503020204020204" pitchFamily="34" charset="-122"/>
              </a:rPr>
              <a:t>要 </a:t>
            </a:r>
            <a:r>
              <a:rPr lang="zh-CN" altLang="en-US" sz="4800" b="1" dirty="0">
                <a:solidFill>
                  <a:srgbClr val="007956"/>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4800" b="1" dirty="0">
                <a:solidFill>
                  <a:srgbClr val="599BD7"/>
                </a:solidFill>
                <a:latin typeface="微软雅黑" panose="020B0503020204020204" pitchFamily="34" charset="-122"/>
                <a:ea typeface="微软雅黑" panose="020B0503020204020204" pitchFamily="34" charset="-122"/>
                <a:sym typeface="微软雅黑" panose="020B0503020204020204" pitchFamily="34" charset="-122"/>
              </a:rPr>
              <a:t>点</a:t>
            </a:r>
            <a:endParaRPr lang="en-US" sz="4800" b="1" dirty="0">
              <a:solidFill>
                <a:srgbClr val="599BD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xmlns="" id="{A71C7320-6098-46D2-9E86-B70ED990D403}"/>
              </a:ext>
            </a:extLst>
          </p:cNvPr>
          <p:cNvSpPr txBox="1"/>
          <p:nvPr/>
        </p:nvSpPr>
        <p:spPr>
          <a:xfrm>
            <a:off x="5853234" y="2072574"/>
            <a:ext cx="4698722" cy="584775"/>
          </a:xfrm>
          <a:prstGeom prst="rect">
            <a:avLst/>
          </a:prstGeom>
          <a:noFill/>
        </p:spPr>
        <p:txBody>
          <a:bodyPr wrap="none" rtlCol="0">
            <a:spAutoFit/>
          </a:bodyPr>
          <a:lstStyle/>
          <a:p>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rPr>
              <a:t>理想信念的内涵及重要性</a:t>
            </a:r>
          </a:p>
        </p:txBody>
      </p:sp>
      <p:sp>
        <p:nvSpPr>
          <p:cNvPr id="5" name="文本框 4">
            <a:extLst>
              <a:ext uri="{FF2B5EF4-FFF2-40B4-BE49-F238E27FC236}">
                <a16:creationId xmlns:a16="http://schemas.microsoft.com/office/drawing/2014/main" xmlns="" id="{1A719CAD-A23F-4983-BC72-6B9413CEC2F8}"/>
              </a:ext>
            </a:extLst>
          </p:cNvPr>
          <p:cNvSpPr txBox="1"/>
          <p:nvPr/>
        </p:nvSpPr>
        <p:spPr>
          <a:xfrm>
            <a:off x="5852531" y="4498803"/>
            <a:ext cx="5929828" cy="523220"/>
          </a:xfrm>
          <a:prstGeom prst="rect">
            <a:avLst/>
          </a:prstGeom>
          <a:noFill/>
        </p:spPr>
        <p:txBody>
          <a:bodyPr wrap="none" rtlCol="0">
            <a:spAutoFit/>
          </a:bodyPr>
          <a:lstStyle/>
          <a:p>
            <a:r>
              <a:rPr lang="zh-CN" altLang="en-US" sz="2800" b="1" dirty="0">
                <a:solidFill>
                  <a:schemeClr val="tx1">
                    <a:lumMod val="85000"/>
                    <a:lumOff val="15000"/>
                  </a:schemeClr>
                </a:solidFill>
                <a:latin typeface="微软雅黑" panose="020B0503020204020204" pitchFamily="34" charset="-122"/>
                <a:ea typeface="微软雅黑" panose="020B0503020204020204" pitchFamily="34" charset="-122"/>
              </a:rPr>
              <a:t>在实现中国梦的实践中放飞青春梦想</a:t>
            </a:r>
          </a:p>
        </p:txBody>
      </p:sp>
      <p:sp>
        <p:nvSpPr>
          <p:cNvPr id="6" name="文本框 5">
            <a:extLst>
              <a:ext uri="{FF2B5EF4-FFF2-40B4-BE49-F238E27FC236}">
                <a16:creationId xmlns:a16="http://schemas.microsoft.com/office/drawing/2014/main" xmlns="" id="{FDE427CB-5E54-4959-9D96-1A1A8D1C4EF7}"/>
              </a:ext>
            </a:extLst>
          </p:cNvPr>
          <p:cNvSpPr txBox="1"/>
          <p:nvPr/>
        </p:nvSpPr>
        <p:spPr>
          <a:xfrm>
            <a:off x="5901605" y="3242176"/>
            <a:ext cx="3467616" cy="584775"/>
          </a:xfrm>
          <a:prstGeom prst="rect">
            <a:avLst/>
          </a:prstGeom>
          <a:noFill/>
        </p:spPr>
        <p:txBody>
          <a:bodyPr wrap="none" rtlCol="0">
            <a:spAutoFit/>
          </a:bodyPr>
          <a:lstStyle/>
          <a:p>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rPr>
              <a:t>坚定信仰信念信心</a:t>
            </a:r>
          </a:p>
        </p:txBody>
      </p:sp>
      <p:grpSp>
        <p:nvGrpSpPr>
          <p:cNvPr id="7" name="组合 6">
            <a:extLst>
              <a:ext uri="{FF2B5EF4-FFF2-40B4-BE49-F238E27FC236}">
                <a16:creationId xmlns:a16="http://schemas.microsoft.com/office/drawing/2014/main" xmlns="" id="{D196759F-6571-4360-A508-91E9EA36FD9E}"/>
              </a:ext>
            </a:extLst>
          </p:cNvPr>
          <p:cNvGrpSpPr/>
          <p:nvPr/>
        </p:nvGrpSpPr>
        <p:grpSpPr>
          <a:xfrm>
            <a:off x="4827712" y="1959429"/>
            <a:ext cx="830458" cy="3278778"/>
            <a:chOff x="5623322" y="2151550"/>
            <a:chExt cx="653325" cy="2550687"/>
          </a:xfrm>
          <a:solidFill>
            <a:srgbClr val="599BD7"/>
          </a:solidFill>
        </p:grpSpPr>
        <p:sp>
          <p:nvSpPr>
            <p:cNvPr id="8" name="圆角矩形 218">
              <a:extLst>
                <a:ext uri="{FF2B5EF4-FFF2-40B4-BE49-F238E27FC236}">
                  <a16:creationId xmlns:a16="http://schemas.microsoft.com/office/drawing/2014/main" xmlns="" id="{34EF4D74-22C1-450E-AC05-647495FD11AA}"/>
                </a:ext>
              </a:extLst>
            </p:cNvPr>
            <p:cNvSpPr/>
            <p:nvPr/>
          </p:nvSpPr>
          <p:spPr>
            <a:xfrm>
              <a:off x="5623322" y="2151550"/>
              <a:ext cx="653325" cy="710667"/>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599BD7"/>
                </a:solidFill>
              </a:endParaRPr>
            </a:p>
          </p:txBody>
        </p:sp>
        <p:sp>
          <p:nvSpPr>
            <p:cNvPr id="9" name="文本框 8">
              <a:extLst>
                <a:ext uri="{FF2B5EF4-FFF2-40B4-BE49-F238E27FC236}">
                  <a16:creationId xmlns:a16="http://schemas.microsoft.com/office/drawing/2014/main" xmlns="" id="{C969FE87-3132-41DA-9274-30AD7C6E9FF3}"/>
                </a:ext>
              </a:extLst>
            </p:cNvPr>
            <p:cNvSpPr txBox="1"/>
            <p:nvPr/>
          </p:nvSpPr>
          <p:spPr>
            <a:xfrm>
              <a:off x="5728200" y="2239570"/>
              <a:ext cx="457573" cy="584775"/>
            </a:xfrm>
            <a:prstGeom prst="rect">
              <a:avLst/>
            </a:prstGeom>
            <a:grpFill/>
            <a:effectLst/>
          </p:spPr>
          <p:txBody>
            <a:bodyPr wrap="square" rtlCol="0">
              <a:spAutoFit/>
            </a:bodyPr>
            <a:lstStyle/>
            <a:p>
              <a:r>
                <a:rPr lang="en-US" altLang="zh-CN" sz="3200" dirty="0">
                  <a:solidFill>
                    <a:schemeClr val="bg1"/>
                  </a:solidFill>
                  <a:latin typeface="Impact" panose="020B0806030902050204" pitchFamily="34" charset="0"/>
                </a:rPr>
                <a:t>1</a:t>
              </a:r>
              <a:endParaRPr lang="en-US" altLang="zh-CN" sz="2400" dirty="0">
                <a:solidFill>
                  <a:schemeClr val="bg1"/>
                </a:solidFill>
                <a:latin typeface="Impact" panose="020B0806030902050204" pitchFamily="34" charset="0"/>
              </a:endParaRPr>
            </a:p>
          </p:txBody>
        </p:sp>
        <p:sp>
          <p:nvSpPr>
            <p:cNvPr id="10" name="圆角矩形 221">
              <a:extLst>
                <a:ext uri="{FF2B5EF4-FFF2-40B4-BE49-F238E27FC236}">
                  <a16:creationId xmlns:a16="http://schemas.microsoft.com/office/drawing/2014/main" xmlns="" id="{42B3BBA3-C8E9-48D8-9CC0-79EF2CEB9AD6}"/>
                </a:ext>
              </a:extLst>
            </p:cNvPr>
            <p:cNvSpPr/>
            <p:nvPr/>
          </p:nvSpPr>
          <p:spPr>
            <a:xfrm>
              <a:off x="5637327" y="3096251"/>
              <a:ext cx="639320" cy="639320"/>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圆角矩形 224">
              <a:extLst>
                <a:ext uri="{FF2B5EF4-FFF2-40B4-BE49-F238E27FC236}">
                  <a16:creationId xmlns:a16="http://schemas.microsoft.com/office/drawing/2014/main" xmlns="" id="{E9BA097F-5B84-4ACA-8783-7285BF86EA4E}"/>
                </a:ext>
              </a:extLst>
            </p:cNvPr>
            <p:cNvSpPr/>
            <p:nvPr/>
          </p:nvSpPr>
          <p:spPr>
            <a:xfrm>
              <a:off x="5637327" y="4062917"/>
              <a:ext cx="639320" cy="639320"/>
            </a:xfrm>
            <a:prstGeom prst="round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xmlns="" id="{CBB27F01-226E-4EBB-B4DF-84EA9C3532B2}"/>
                </a:ext>
              </a:extLst>
            </p:cNvPr>
            <p:cNvSpPr txBox="1"/>
            <p:nvPr/>
          </p:nvSpPr>
          <p:spPr>
            <a:xfrm>
              <a:off x="5769872" y="3150796"/>
              <a:ext cx="457573" cy="584775"/>
            </a:xfrm>
            <a:prstGeom prst="rect">
              <a:avLst/>
            </a:prstGeom>
            <a:grpFill/>
            <a:effectLst/>
          </p:spPr>
          <p:txBody>
            <a:bodyPr wrap="square" rtlCol="0">
              <a:spAutoFit/>
            </a:bodyPr>
            <a:lstStyle/>
            <a:p>
              <a:r>
                <a:rPr lang="en-US" altLang="zh-CN" sz="3200" dirty="0">
                  <a:solidFill>
                    <a:schemeClr val="bg1"/>
                  </a:solidFill>
                  <a:latin typeface="Impact" panose="020B0806030902050204" pitchFamily="34" charset="0"/>
                </a:rPr>
                <a:t>2</a:t>
              </a:r>
              <a:endParaRPr lang="en-US" altLang="zh-CN" sz="2400" dirty="0">
                <a:solidFill>
                  <a:schemeClr val="bg1"/>
                </a:solidFill>
                <a:latin typeface="Impact" panose="020B0806030902050204" pitchFamily="34" charset="0"/>
              </a:endParaRPr>
            </a:p>
          </p:txBody>
        </p:sp>
      </p:grpSp>
      <p:sp>
        <p:nvSpPr>
          <p:cNvPr id="14" name="文本框 13">
            <a:extLst>
              <a:ext uri="{FF2B5EF4-FFF2-40B4-BE49-F238E27FC236}">
                <a16:creationId xmlns:a16="http://schemas.microsoft.com/office/drawing/2014/main" xmlns="" id="{91919FE1-49FD-4CEB-B89B-4A881DB6799A}"/>
              </a:ext>
            </a:extLst>
          </p:cNvPr>
          <p:cNvSpPr txBox="1"/>
          <p:nvPr/>
        </p:nvSpPr>
        <p:spPr>
          <a:xfrm>
            <a:off x="5019428" y="4498803"/>
            <a:ext cx="581633" cy="584775"/>
          </a:xfrm>
          <a:prstGeom prst="rect">
            <a:avLst/>
          </a:prstGeom>
          <a:solidFill>
            <a:srgbClr val="599BD7"/>
          </a:solidFill>
          <a:effectLst/>
        </p:spPr>
        <p:txBody>
          <a:bodyPr wrap="square" rtlCol="0">
            <a:spAutoFit/>
          </a:bodyPr>
          <a:lstStyle/>
          <a:p>
            <a:r>
              <a:rPr lang="en-US" altLang="zh-CN" sz="3200" dirty="0">
                <a:solidFill>
                  <a:schemeClr val="bg1"/>
                </a:solidFill>
                <a:latin typeface="Impact" panose="020B0806030902050204" pitchFamily="34" charset="0"/>
              </a:rPr>
              <a:t>3</a:t>
            </a:r>
            <a:endParaRPr lang="en-US" altLang="zh-CN" sz="2400" dirty="0">
              <a:solidFill>
                <a:schemeClr val="bg1"/>
              </a:solidFill>
              <a:latin typeface="Impact" panose="020B0806030902050204" pitchFamily="34" charset="0"/>
            </a:endParaRPr>
          </a:p>
        </p:txBody>
      </p:sp>
    </p:spTree>
    <p:extLst>
      <p:ext uri="{BB962C8B-B14F-4D97-AF65-F5344CB8AC3E}">
        <p14:creationId xmlns:p14="http://schemas.microsoft.com/office/powerpoint/2010/main" xmlns="" val="101551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childTnLst>
                          </p:cTn>
                        </p:par>
                        <p:par>
                          <p:cTn id="8" fill="hold">
                            <p:stCondLst>
                              <p:cond delay="1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
                                        <p:tgtEl>
                                          <p:spTgt spid="3"/>
                                        </p:tgtEl>
                                      </p:cBhvr>
                                    </p:animEffect>
                                  </p:childTnLst>
                                </p:cTn>
                              </p:par>
                              <p:par>
                                <p:cTn id="12" presetID="2" presetClass="entr" presetSubtype="2"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 fill="hold"/>
                                        <p:tgtEl>
                                          <p:spTgt spid="4"/>
                                        </p:tgtEl>
                                        <p:attrNameLst>
                                          <p:attrName>ppt_x</p:attrName>
                                        </p:attrNameLst>
                                      </p:cBhvr>
                                      <p:tavLst>
                                        <p:tav tm="0">
                                          <p:val>
                                            <p:strVal val="1+#ppt_w/2"/>
                                          </p:val>
                                        </p:tav>
                                        <p:tav tm="100000">
                                          <p:val>
                                            <p:strVal val="#ppt_x"/>
                                          </p:val>
                                        </p:tav>
                                      </p:tavLst>
                                    </p:anim>
                                    <p:anim calcmode="lin" valueType="num">
                                      <p:cBhvr additive="base">
                                        <p:cTn id="15" dur="1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10" fill="hold"/>
                                        <p:tgtEl>
                                          <p:spTgt spid="6"/>
                                        </p:tgtEl>
                                        <p:attrNameLst>
                                          <p:attrName>ppt_x</p:attrName>
                                        </p:attrNameLst>
                                      </p:cBhvr>
                                      <p:tavLst>
                                        <p:tav tm="0">
                                          <p:val>
                                            <p:strVal val="1+#ppt_w/2"/>
                                          </p:val>
                                        </p:tav>
                                        <p:tav tm="100000">
                                          <p:val>
                                            <p:strVal val="#ppt_x"/>
                                          </p:val>
                                        </p:tav>
                                      </p:tavLst>
                                    </p:anim>
                                    <p:anim calcmode="lin" valueType="num">
                                      <p:cBhvr additive="base">
                                        <p:cTn id="19" dur="10" fill="hold"/>
                                        <p:tgtEl>
                                          <p:spTgt spid="6"/>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 fill="hold"/>
                                        <p:tgtEl>
                                          <p:spTgt spid="5"/>
                                        </p:tgtEl>
                                        <p:attrNameLst>
                                          <p:attrName>ppt_x</p:attrName>
                                        </p:attrNameLst>
                                      </p:cBhvr>
                                      <p:tavLst>
                                        <p:tav tm="0">
                                          <p:val>
                                            <p:strVal val="1+#ppt_w/2"/>
                                          </p:val>
                                        </p:tav>
                                        <p:tav tm="100000">
                                          <p:val>
                                            <p:strVal val="#ppt_x"/>
                                          </p:val>
                                        </p:tav>
                                      </p:tavLst>
                                    </p:anim>
                                    <p:anim calcmode="lin" valueType="num">
                                      <p:cBhvr additive="base">
                                        <p:cTn id="23" dur="10" fill="hold"/>
                                        <p:tgtEl>
                                          <p:spTgt spid="5"/>
                                        </p:tgtEl>
                                        <p:attrNameLst>
                                          <p:attrName>ppt_y</p:attrName>
                                        </p:attrNameLst>
                                      </p:cBhvr>
                                      <p:tavLst>
                                        <p:tav tm="0">
                                          <p:val>
                                            <p:strVal val="#ppt_y"/>
                                          </p:val>
                                        </p:tav>
                                        <p:tav tm="100000">
                                          <p:val>
                                            <p:strVal val="#ppt_y"/>
                                          </p:val>
                                        </p:tav>
                                      </p:tavLst>
                                    </p:anim>
                                  </p:childTnLst>
                                </p:cTn>
                              </p:par>
                              <p:par>
                                <p:cTn id="24" presetID="1" presetClass="entr" presetSubtype="0" fill="hold" nodeType="withEffect">
                                  <p:stCondLst>
                                    <p:cond delay="0"/>
                                  </p:stCondLst>
                                  <p:childTnLst>
                                    <p:set>
                                      <p:cBhvr>
                                        <p:cTn id="25" dur="1" fill="hold">
                                          <p:stCondLst>
                                            <p:cond delay="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FE3B2451-8F5C-472D-B5F1-1E8DABC3D06E}"/>
              </a:ext>
            </a:extLst>
          </p:cNvPr>
          <p:cNvSpPr/>
          <p:nvPr/>
        </p:nvSpPr>
        <p:spPr>
          <a:xfrm>
            <a:off x="943285" y="2643751"/>
            <a:ext cx="10313995" cy="3293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defTabSz="685800">
              <a:lnSpc>
                <a:spcPct val="150000"/>
              </a:lnSpc>
              <a:defRPr/>
            </a:pPr>
            <a:r>
              <a:rPr lang="zh-CN" altLang="en-US" sz="2665" b="1" dirty="0">
                <a:solidFill>
                  <a:prstClr val="black"/>
                </a:solidFill>
                <a:latin typeface="华文中宋" panose="02010600040101010101" pitchFamily="2" charset="-122"/>
                <a:ea typeface="华文中宋" panose="02010600040101010101" pitchFamily="2" charset="-122"/>
                <a:cs typeface="+mn-ea"/>
                <a:sym typeface="+mn-lt"/>
              </a:rPr>
              <a:t>        </a:t>
            </a:r>
            <a:r>
              <a:rPr lang="zh-CN" altLang="en-US" sz="3200" b="1" dirty="0">
                <a:solidFill>
                  <a:prstClr val="black"/>
                </a:solidFill>
                <a:latin typeface="华文中宋" panose="02010600040101010101" pitchFamily="2" charset="-122"/>
                <a:ea typeface="华文中宋" panose="02010600040101010101" pitchFamily="2" charset="-122"/>
                <a:cs typeface="+mn-ea"/>
                <a:sym typeface="+mn-lt"/>
              </a:rPr>
              <a:t>学史可以看成败、鉴得失、知兴替；学诗可以情飞扬、志高昂、人灵秀；学伦理可以知廉耻、懂荣辱、辨是非。</a:t>
            </a:r>
          </a:p>
          <a:p>
            <a:pPr lvl="0" defTabSz="685800">
              <a:lnSpc>
                <a:spcPct val="150000"/>
              </a:lnSpc>
              <a:defRPr/>
            </a:pPr>
            <a:r>
              <a:rPr lang="zh-CN" altLang="en-US" sz="2665" b="1" dirty="0">
                <a:solidFill>
                  <a:prstClr val="black"/>
                </a:solidFill>
                <a:latin typeface="华文中宋" panose="02010600040101010101" pitchFamily="2" charset="-122"/>
                <a:ea typeface="华文中宋" panose="02010600040101010101" pitchFamily="2" charset="-122"/>
                <a:cs typeface="+mn-ea"/>
                <a:sym typeface="+mn-lt"/>
              </a:rPr>
              <a:t>        </a:t>
            </a:r>
            <a:r>
              <a:rPr lang="en-US" altLang="zh-CN" sz="2665" b="1" dirty="0">
                <a:solidFill>
                  <a:prstClr val="black"/>
                </a:solidFill>
                <a:latin typeface="华文中宋" panose="02010600040101010101" pitchFamily="2" charset="-122"/>
                <a:ea typeface="华文中宋" panose="02010600040101010101" pitchFamily="2" charset="-122"/>
                <a:cs typeface="+mn-ea"/>
                <a:sym typeface="+mn-lt"/>
              </a:rPr>
              <a:t>——2013</a:t>
            </a:r>
            <a:r>
              <a:rPr lang="zh-CN" altLang="en-US" sz="2665" b="1" dirty="0">
                <a:solidFill>
                  <a:prstClr val="black"/>
                </a:solidFill>
                <a:latin typeface="华文中宋" panose="02010600040101010101" pitchFamily="2" charset="-122"/>
                <a:ea typeface="华文中宋" panose="02010600040101010101" pitchFamily="2" charset="-122"/>
                <a:cs typeface="+mn-ea"/>
                <a:sym typeface="+mn-lt"/>
              </a:rPr>
              <a:t>年</a:t>
            </a:r>
            <a:r>
              <a:rPr lang="en-US" altLang="zh-CN" sz="2665" b="1" dirty="0">
                <a:solidFill>
                  <a:prstClr val="black"/>
                </a:solidFill>
                <a:latin typeface="华文中宋" panose="02010600040101010101" pitchFamily="2" charset="-122"/>
                <a:ea typeface="华文中宋" panose="02010600040101010101" pitchFamily="2" charset="-122"/>
                <a:cs typeface="+mn-ea"/>
                <a:sym typeface="+mn-lt"/>
              </a:rPr>
              <a:t>3</a:t>
            </a:r>
            <a:r>
              <a:rPr lang="zh-CN" altLang="en-US" sz="2665" b="1" dirty="0">
                <a:solidFill>
                  <a:prstClr val="black"/>
                </a:solidFill>
                <a:latin typeface="华文中宋" panose="02010600040101010101" pitchFamily="2" charset="-122"/>
                <a:ea typeface="华文中宋" panose="02010600040101010101" pitchFamily="2" charset="-122"/>
                <a:cs typeface="+mn-ea"/>
                <a:sym typeface="+mn-lt"/>
              </a:rPr>
              <a:t>月习近平总书记在中央党校</a:t>
            </a:r>
            <a:r>
              <a:rPr lang="en-US" altLang="zh-CN" sz="2665" b="1" dirty="0">
                <a:solidFill>
                  <a:prstClr val="black"/>
                </a:solidFill>
                <a:latin typeface="华文中宋" panose="02010600040101010101" pitchFamily="2" charset="-122"/>
                <a:ea typeface="华文中宋" panose="02010600040101010101" pitchFamily="2" charset="-122"/>
                <a:cs typeface="+mn-ea"/>
                <a:sym typeface="+mn-lt"/>
              </a:rPr>
              <a:t>80</a:t>
            </a:r>
            <a:r>
              <a:rPr lang="zh-CN" altLang="en-US" sz="2665" b="1" dirty="0">
                <a:solidFill>
                  <a:prstClr val="black"/>
                </a:solidFill>
                <a:latin typeface="华文中宋" panose="02010600040101010101" pitchFamily="2" charset="-122"/>
                <a:ea typeface="华文中宋" panose="02010600040101010101" pitchFamily="2" charset="-122"/>
                <a:cs typeface="+mn-ea"/>
                <a:sym typeface="+mn-lt"/>
              </a:rPr>
              <a:t>年校庆时的讲话</a:t>
            </a:r>
          </a:p>
          <a:p>
            <a:pPr lvl="0" defTabSz="685800">
              <a:lnSpc>
                <a:spcPct val="150000"/>
              </a:lnSpc>
              <a:defRPr/>
            </a:pPr>
            <a:endPar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3" name="圆角矩形 23">
            <a:extLst>
              <a:ext uri="{FF2B5EF4-FFF2-40B4-BE49-F238E27FC236}">
                <a16:creationId xmlns:a16="http://schemas.microsoft.com/office/drawing/2014/main" xmlns="" id="{0E95F382-6DDE-49C2-8665-CD4D04777B47}"/>
              </a:ext>
            </a:extLst>
          </p:cNvPr>
          <p:cNvSpPr/>
          <p:nvPr/>
        </p:nvSpPr>
        <p:spPr>
          <a:xfrm>
            <a:off x="943287" y="1325624"/>
            <a:ext cx="2683833" cy="936668"/>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dirty="0"/>
          </a:p>
        </p:txBody>
      </p:sp>
      <p:sp>
        <p:nvSpPr>
          <p:cNvPr id="4" name="文本框 3">
            <a:extLst>
              <a:ext uri="{FF2B5EF4-FFF2-40B4-BE49-F238E27FC236}">
                <a16:creationId xmlns:a16="http://schemas.microsoft.com/office/drawing/2014/main" xmlns="" id="{B07FA484-DDFD-466A-A7A7-ED9FB376019F}"/>
              </a:ext>
            </a:extLst>
          </p:cNvPr>
          <p:cNvSpPr txBox="1"/>
          <p:nvPr/>
        </p:nvSpPr>
        <p:spPr>
          <a:xfrm>
            <a:off x="1564640" y="1486180"/>
            <a:ext cx="1473200" cy="58356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多读书</a:t>
            </a:r>
          </a:p>
        </p:txBody>
      </p:sp>
    </p:spTree>
    <p:extLst>
      <p:ext uri="{BB962C8B-B14F-4D97-AF65-F5344CB8AC3E}">
        <p14:creationId xmlns:p14="http://schemas.microsoft.com/office/powerpoint/2010/main" xmlns="" val="194698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1A8CE282-9745-4F7F-8B10-00BC39D8F629}"/>
              </a:ext>
            </a:extLst>
          </p:cNvPr>
          <p:cNvSpPr/>
          <p:nvPr/>
        </p:nvSpPr>
        <p:spPr>
          <a:xfrm>
            <a:off x="943287" y="2422848"/>
            <a:ext cx="10313995" cy="2297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285750" lvl="0" indent="-285750" defTabSz="685800">
              <a:lnSpc>
                <a:spcPct val="150000"/>
              </a:lnSpc>
              <a:buFont typeface="Wingdings" panose="05000000000000000000" pitchFamily="2" charset="2"/>
              <a:buChar char="u"/>
              <a:defRPr/>
            </a:pPr>
            <a:r>
              <a:rPr lang="zh-CN" altLang="en-US" sz="2400" b="1" dirty="0">
                <a:solidFill>
                  <a:prstClr val="black"/>
                </a:solidFill>
                <a:latin typeface="华文中宋" panose="02010600040101010101" pitchFamily="2" charset="-122"/>
                <a:ea typeface="华文中宋" panose="02010600040101010101" pitchFamily="2" charset="-122"/>
                <a:cs typeface="+mn-ea"/>
                <a:sym typeface="+mn-lt"/>
              </a:rPr>
              <a:t>      我有一个请求，但又怕得不到允准，那就是不要仅仅翻阅了寥寥数页就对这部花费了</a:t>
            </a:r>
            <a:r>
              <a:rPr lang="zh-CN" altLang="en-US" sz="2400" b="1" dirty="0">
                <a:solidFill>
                  <a:srgbClr val="FF0000"/>
                </a:solidFill>
                <a:latin typeface="华文中宋" panose="02010600040101010101" pitchFamily="2" charset="-122"/>
                <a:ea typeface="华文中宋" panose="02010600040101010101" pitchFamily="2" charset="-122"/>
                <a:cs typeface="+mn-ea"/>
                <a:sym typeface="+mn-lt"/>
              </a:rPr>
              <a:t>二十年</a:t>
            </a:r>
            <a:r>
              <a:rPr lang="zh-CN" altLang="en-US" sz="2400" b="1" dirty="0">
                <a:solidFill>
                  <a:prstClr val="black"/>
                </a:solidFill>
                <a:latin typeface="华文中宋" panose="02010600040101010101" pitchFamily="2" charset="-122"/>
                <a:ea typeface="华文中宋" panose="02010600040101010101" pitchFamily="2" charset="-122"/>
                <a:cs typeface="+mn-ea"/>
                <a:sym typeface="+mn-lt"/>
              </a:rPr>
              <a:t>心血的著作妄下断言，受到赞许或贬斥的应该是整部著作，而不是其中的某几句话。想要探明作者的意图，也只有</a:t>
            </a:r>
            <a:r>
              <a:rPr lang="zh-CN" altLang="en-US" sz="2400" b="1" dirty="0">
                <a:solidFill>
                  <a:srgbClr val="FF0000"/>
                </a:solidFill>
                <a:latin typeface="华文中宋" panose="02010600040101010101" pitchFamily="2" charset="-122"/>
                <a:ea typeface="华文中宋" panose="02010600040101010101" pitchFamily="2" charset="-122"/>
                <a:cs typeface="+mn-ea"/>
                <a:sym typeface="+mn-lt"/>
              </a:rPr>
              <a:t>读完整部著作</a:t>
            </a:r>
            <a:r>
              <a:rPr lang="zh-CN" altLang="en-US" sz="2400" b="1" dirty="0">
                <a:solidFill>
                  <a:prstClr val="black"/>
                </a:solidFill>
                <a:latin typeface="华文中宋" panose="02010600040101010101" pitchFamily="2" charset="-122"/>
                <a:ea typeface="华文中宋" panose="02010600040101010101" pitchFamily="2" charset="-122"/>
                <a:cs typeface="+mn-ea"/>
                <a:sym typeface="+mn-lt"/>
              </a:rPr>
              <a:t>才能发现。 </a:t>
            </a:r>
          </a:p>
          <a:p>
            <a:pPr lvl="0" defTabSz="685800">
              <a:lnSpc>
                <a:spcPct val="150000"/>
              </a:lnSpc>
              <a:defRPr/>
            </a:pPr>
            <a:endPar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ea"/>
              <a:sym typeface="+mn-lt"/>
            </a:endParaRPr>
          </a:p>
        </p:txBody>
      </p:sp>
      <p:sp>
        <p:nvSpPr>
          <p:cNvPr id="3" name="圆角矩形 23">
            <a:extLst>
              <a:ext uri="{FF2B5EF4-FFF2-40B4-BE49-F238E27FC236}">
                <a16:creationId xmlns:a16="http://schemas.microsoft.com/office/drawing/2014/main" xmlns="" id="{54C2C832-561F-4DC8-A40F-BD5EFCE9D4CA}"/>
              </a:ext>
            </a:extLst>
          </p:cNvPr>
          <p:cNvSpPr/>
          <p:nvPr/>
        </p:nvSpPr>
        <p:spPr>
          <a:xfrm>
            <a:off x="943287" y="1325624"/>
            <a:ext cx="2683833" cy="936668"/>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dirty="0"/>
          </a:p>
        </p:txBody>
      </p:sp>
      <p:sp>
        <p:nvSpPr>
          <p:cNvPr id="4" name="文本框 3">
            <a:extLst>
              <a:ext uri="{FF2B5EF4-FFF2-40B4-BE49-F238E27FC236}">
                <a16:creationId xmlns:a16="http://schemas.microsoft.com/office/drawing/2014/main" xmlns="" id="{5BB99D7D-FB7B-48F8-8A68-3F697EFCE419}"/>
              </a:ext>
            </a:extLst>
          </p:cNvPr>
          <p:cNvSpPr txBox="1"/>
          <p:nvPr/>
        </p:nvSpPr>
        <p:spPr>
          <a:xfrm>
            <a:off x="1351341" y="1486180"/>
            <a:ext cx="1922839" cy="58356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如何读书</a:t>
            </a:r>
          </a:p>
        </p:txBody>
      </p:sp>
      <p:sp>
        <p:nvSpPr>
          <p:cNvPr id="5" name="文本框 4">
            <a:extLst>
              <a:ext uri="{FF2B5EF4-FFF2-40B4-BE49-F238E27FC236}">
                <a16:creationId xmlns:a16="http://schemas.microsoft.com/office/drawing/2014/main" xmlns="" id="{D9CEE3E0-BA77-43D7-9557-366F8910888D}"/>
              </a:ext>
            </a:extLst>
          </p:cNvPr>
          <p:cNvSpPr txBox="1"/>
          <p:nvPr/>
        </p:nvSpPr>
        <p:spPr>
          <a:xfrm>
            <a:off x="8525895" y="5082180"/>
            <a:ext cx="2731387" cy="460375"/>
          </a:xfrm>
          <a:prstGeom prst="rect">
            <a:avLst/>
          </a:prstGeom>
          <a:noFill/>
        </p:spPr>
        <p:txBody>
          <a:bodyPr wrap="square" rtlCol="0">
            <a:spAutoFit/>
          </a:bodyPr>
          <a:lstStyle/>
          <a:p>
            <a:r>
              <a:rPr lang="en-US" altLang="zh-CN" sz="2400" b="1" dirty="0">
                <a:latin typeface="华文中宋" panose="02010600040101010101" pitchFamily="2" charset="-122"/>
                <a:ea typeface="华文中宋" panose="02010600040101010101" pitchFamily="2" charset="-122"/>
              </a:rPr>
              <a:t>——</a:t>
            </a:r>
            <a:r>
              <a:rPr lang="zh-CN" altLang="en-US" sz="2400" b="1" dirty="0">
                <a:latin typeface="华文中宋" panose="02010600040101010101" pitchFamily="2" charset="-122"/>
                <a:ea typeface="华文中宋" panose="02010600040101010101" pitchFamily="2" charset="-122"/>
              </a:rPr>
              <a:t>孟德斯鸠</a:t>
            </a:r>
          </a:p>
        </p:txBody>
      </p:sp>
    </p:spTree>
    <p:extLst>
      <p:ext uri="{BB962C8B-B14F-4D97-AF65-F5344CB8AC3E}">
        <p14:creationId xmlns:p14="http://schemas.microsoft.com/office/powerpoint/2010/main" xmlns="" val="124797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7">
            <a:extLst>
              <a:ext uri="{FF2B5EF4-FFF2-40B4-BE49-F238E27FC236}">
                <a16:creationId xmlns:a16="http://schemas.microsoft.com/office/drawing/2014/main" xmlns="" id="{70DDEB66-88E3-401F-99F5-485E10B19C1D}"/>
              </a:ext>
            </a:extLst>
          </p:cNvPr>
          <p:cNvSpPr>
            <a:spLocks noChangeArrowheads="1"/>
          </p:cNvSpPr>
          <p:nvPr/>
        </p:nvSpPr>
        <p:spPr bwMode="auto">
          <a:xfrm>
            <a:off x="1377399" y="902950"/>
            <a:ext cx="8915400" cy="3810000"/>
          </a:xfrm>
          <a:prstGeom prst="ellipse">
            <a:avLst/>
          </a:prstGeom>
          <a:solidFill>
            <a:srgbClr val="DDDDDD"/>
          </a:solidFill>
          <a:ln w="9525">
            <a:solidFill>
              <a:srgbClr val="FFCCCC"/>
            </a:solidFill>
            <a:round/>
          </a:ln>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endParaRPr lang="zh-CN" altLang="en-US" sz="2400"/>
          </a:p>
        </p:txBody>
      </p:sp>
      <p:sp>
        <p:nvSpPr>
          <p:cNvPr id="3" name="Rectangle 4">
            <a:extLst>
              <a:ext uri="{FF2B5EF4-FFF2-40B4-BE49-F238E27FC236}">
                <a16:creationId xmlns:a16="http://schemas.microsoft.com/office/drawing/2014/main" xmlns="" id="{2226692E-D94D-4799-BEF6-8BC97C5DDC98}"/>
              </a:ext>
            </a:extLst>
          </p:cNvPr>
          <p:cNvSpPr>
            <a:spLocks noChangeArrowheads="1"/>
          </p:cNvSpPr>
          <p:nvPr/>
        </p:nvSpPr>
        <p:spPr bwMode="auto">
          <a:xfrm>
            <a:off x="5247740" y="1784213"/>
            <a:ext cx="1447770" cy="849130"/>
          </a:xfrm>
          <a:prstGeom prst="rect">
            <a:avLst/>
          </a:prstGeom>
          <a:noFill/>
          <a:ln w="9525">
            <a:solidFill>
              <a:schemeClr val="accent1"/>
            </a:solidFill>
            <a:miter lim="800000"/>
          </a:ln>
          <a:scene3d>
            <a:camera prst="legacyPerspectiveTopRight"/>
            <a:lightRig rig="legacyFlat3" dir="b"/>
          </a:scene3d>
          <a:sp3d extrusionH="430200" prstMaterial="legacyMatt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xmlns="">
                <a:solidFill>
                  <a:srgbClr val="FFFFFF"/>
                </a:solidFill>
              </a14:hiddenFill>
            </a:ext>
          </a:extLst>
        </p:spPr>
        <p:txBody>
          <a:bodyPr>
            <a:flatTx/>
          </a:bodyPr>
          <a:lstStyle>
            <a:lvl1pPr marL="342900" indent="-342900">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spcBef>
                <a:spcPct val="20000"/>
              </a:spcBef>
              <a:buSzPct val="85000"/>
            </a:pPr>
            <a:r>
              <a:rPr lang="zh-CN" altLang="en-US" sz="2800" b="1">
                <a:latin typeface="Times New Roman" panose="02020603050405020304" pitchFamily="18" charset="0"/>
                <a:ea typeface="楷体_GB2312" pitchFamily="1" charset="-122"/>
              </a:rPr>
              <a:t>认知</a:t>
            </a:r>
          </a:p>
        </p:txBody>
      </p:sp>
      <p:sp>
        <p:nvSpPr>
          <p:cNvPr id="4" name="Rectangle 5">
            <a:extLst>
              <a:ext uri="{FF2B5EF4-FFF2-40B4-BE49-F238E27FC236}">
                <a16:creationId xmlns:a16="http://schemas.microsoft.com/office/drawing/2014/main" xmlns="" id="{C64D9DAE-FB9E-4154-A43E-2FB1D1598149}"/>
              </a:ext>
            </a:extLst>
          </p:cNvPr>
          <p:cNvSpPr>
            <a:spLocks noChangeArrowheads="1"/>
          </p:cNvSpPr>
          <p:nvPr/>
        </p:nvSpPr>
        <p:spPr bwMode="auto">
          <a:xfrm>
            <a:off x="7990940" y="1784213"/>
            <a:ext cx="1371571" cy="849130"/>
          </a:xfrm>
          <a:prstGeom prst="rect">
            <a:avLst/>
          </a:prstGeom>
          <a:noFill/>
          <a:ln w="9525">
            <a:solidFill>
              <a:schemeClr val="accent1"/>
            </a:solidFill>
            <a:miter lim="800000"/>
          </a:ln>
          <a:scene3d>
            <a:camera prst="legacyPerspectiveTopRight"/>
            <a:lightRig rig="legacyFlat3" dir="b"/>
          </a:scene3d>
          <a:sp3d extrusionH="430200" prstMaterial="legacyMatt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xmlns="">
                <a:solidFill>
                  <a:srgbClr val="FFFFFF"/>
                </a:solidFill>
              </a14:hiddenFill>
            </a:ext>
          </a:extLst>
        </p:spPr>
        <p:txBody>
          <a:bodyPr>
            <a:flatTx/>
          </a:bodyPr>
          <a:lstStyle>
            <a:lvl1pPr marL="342900" indent="-342900">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spcBef>
                <a:spcPct val="20000"/>
              </a:spcBef>
              <a:buSzPct val="85000"/>
            </a:pPr>
            <a:r>
              <a:rPr lang="zh-CN" altLang="en-US" sz="2800" b="1">
                <a:latin typeface="Times New Roman" panose="02020603050405020304" pitchFamily="18" charset="0"/>
                <a:ea typeface="楷体_GB2312" pitchFamily="1" charset="-122"/>
              </a:rPr>
              <a:t>情感</a:t>
            </a:r>
          </a:p>
        </p:txBody>
      </p:sp>
      <p:sp>
        <p:nvSpPr>
          <p:cNvPr id="5" name="Rectangle 6">
            <a:extLst>
              <a:ext uri="{FF2B5EF4-FFF2-40B4-BE49-F238E27FC236}">
                <a16:creationId xmlns:a16="http://schemas.microsoft.com/office/drawing/2014/main" xmlns="" id="{7152BE56-6C4D-49E2-AD52-A61BC7AB4A50}"/>
              </a:ext>
            </a:extLst>
          </p:cNvPr>
          <p:cNvSpPr>
            <a:spLocks noChangeArrowheads="1"/>
          </p:cNvSpPr>
          <p:nvPr/>
        </p:nvSpPr>
        <p:spPr bwMode="auto">
          <a:xfrm>
            <a:off x="8067140" y="3232013"/>
            <a:ext cx="1295373" cy="849130"/>
          </a:xfrm>
          <a:prstGeom prst="rect">
            <a:avLst/>
          </a:prstGeom>
          <a:noFill/>
          <a:ln w="9525">
            <a:solidFill>
              <a:schemeClr val="accent1"/>
            </a:solidFill>
            <a:miter lim="800000"/>
          </a:ln>
          <a:scene3d>
            <a:camera prst="legacyPerspectiveTopRight"/>
            <a:lightRig rig="legacyFlat3" dir="b"/>
          </a:scene3d>
          <a:sp3d extrusionH="430200" prstMaterial="legacyMatt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xmlns="">
                <a:solidFill>
                  <a:srgbClr val="FFFFFF"/>
                </a:solidFill>
              </a14:hiddenFill>
            </a:ext>
          </a:extLst>
        </p:spPr>
        <p:txBody>
          <a:bodyPr>
            <a:flatTx/>
          </a:bodyPr>
          <a:lstStyle>
            <a:lvl1pPr marL="342900" indent="-342900">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spcBef>
                <a:spcPct val="20000"/>
              </a:spcBef>
              <a:buSzPct val="85000"/>
            </a:pPr>
            <a:r>
              <a:rPr lang="zh-CN" altLang="en-US" sz="2800" b="1">
                <a:latin typeface="Times New Roman" panose="02020603050405020304" pitchFamily="18" charset="0"/>
                <a:ea typeface="楷体_GB2312" pitchFamily="1" charset="-122"/>
              </a:rPr>
              <a:t>意志</a:t>
            </a:r>
          </a:p>
        </p:txBody>
      </p:sp>
      <p:sp>
        <p:nvSpPr>
          <p:cNvPr id="6" name="Rectangle 7">
            <a:extLst>
              <a:ext uri="{FF2B5EF4-FFF2-40B4-BE49-F238E27FC236}">
                <a16:creationId xmlns:a16="http://schemas.microsoft.com/office/drawing/2014/main" xmlns="" id="{8D0C8B9B-AB32-4028-8235-1D878191B847}"/>
              </a:ext>
            </a:extLst>
          </p:cNvPr>
          <p:cNvSpPr>
            <a:spLocks noChangeArrowheads="1"/>
          </p:cNvSpPr>
          <p:nvPr/>
        </p:nvSpPr>
        <p:spPr bwMode="auto">
          <a:xfrm>
            <a:off x="5247740" y="3232013"/>
            <a:ext cx="1447770" cy="849130"/>
          </a:xfrm>
          <a:prstGeom prst="rect">
            <a:avLst/>
          </a:prstGeom>
          <a:noFill/>
          <a:ln w="9525">
            <a:solidFill>
              <a:schemeClr val="accent1"/>
            </a:solidFill>
            <a:miter lim="800000"/>
          </a:ln>
          <a:scene3d>
            <a:camera prst="legacyPerspectiveTopRight"/>
            <a:lightRig rig="legacyFlat3" dir="b"/>
          </a:scene3d>
          <a:sp3d extrusionH="430200" prstMaterial="legacyMatt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xmlns="">
                <a:solidFill>
                  <a:srgbClr val="FFFFFF"/>
                </a:solidFill>
              </a14:hiddenFill>
            </a:ext>
          </a:extLst>
        </p:spPr>
        <p:txBody>
          <a:bodyPr>
            <a:flatTx/>
          </a:bodyPr>
          <a:lstStyle>
            <a:lvl1pPr marL="342900" indent="-342900">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spcBef>
                <a:spcPct val="20000"/>
              </a:spcBef>
              <a:buSzPct val="85000"/>
            </a:pPr>
            <a:r>
              <a:rPr lang="zh-CN" altLang="en-US" sz="2800" b="1">
                <a:latin typeface="Times New Roman" panose="02020603050405020304" pitchFamily="18" charset="0"/>
                <a:ea typeface="楷体_GB2312" pitchFamily="1" charset="-122"/>
              </a:rPr>
              <a:t>信念</a:t>
            </a:r>
          </a:p>
        </p:txBody>
      </p:sp>
      <p:sp>
        <p:nvSpPr>
          <p:cNvPr id="7" name="Rectangle 8">
            <a:extLst>
              <a:ext uri="{FF2B5EF4-FFF2-40B4-BE49-F238E27FC236}">
                <a16:creationId xmlns:a16="http://schemas.microsoft.com/office/drawing/2014/main" xmlns="" id="{28EF11AD-2131-4964-8484-2B697530A997}"/>
              </a:ext>
            </a:extLst>
          </p:cNvPr>
          <p:cNvSpPr>
            <a:spLocks noChangeArrowheads="1"/>
          </p:cNvSpPr>
          <p:nvPr/>
        </p:nvSpPr>
        <p:spPr bwMode="auto">
          <a:xfrm>
            <a:off x="2275940" y="3232013"/>
            <a:ext cx="1523968" cy="849130"/>
          </a:xfrm>
          <a:prstGeom prst="rect">
            <a:avLst/>
          </a:prstGeom>
          <a:noFill/>
          <a:ln w="9525">
            <a:solidFill>
              <a:schemeClr val="accent1"/>
            </a:solidFill>
            <a:miter lim="800000"/>
          </a:ln>
          <a:scene3d>
            <a:camera prst="legacyPerspectiveTopRight"/>
            <a:lightRig rig="legacyFlat3" dir="b"/>
          </a:scene3d>
          <a:sp3d extrusionH="430200" prstMaterial="legacyMatt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xmlns="">
                <a:solidFill>
                  <a:srgbClr val="FFFFFF"/>
                </a:solidFill>
              </a14:hiddenFill>
            </a:ext>
          </a:extLst>
        </p:spPr>
        <p:txBody>
          <a:bodyPr>
            <a:flatTx/>
          </a:bodyPr>
          <a:lstStyle>
            <a:lvl1pPr marL="342900" indent="-342900">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spcBef>
                <a:spcPct val="20000"/>
              </a:spcBef>
              <a:buSzPct val="85000"/>
            </a:pPr>
            <a:r>
              <a:rPr lang="zh-CN" altLang="en-US" sz="2800" b="1">
                <a:latin typeface="Times New Roman" panose="02020603050405020304" pitchFamily="18" charset="0"/>
                <a:ea typeface="楷体_GB2312" pitchFamily="1" charset="-122"/>
              </a:rPr>
              <a:t>行为</a:t>
            </a:r>
          </a:p>
        </p:txBody>
      </p:sp>
      <p:sp>
        <p:nvSpPr>
          <p:cNvPr id="8" name="Rectangle 9">
            <a:extLst>
              <a:ext uri="{FF2B5EF4-FFF2-40B4-BE49-F238E27FC236}">
                <a16:creationId xmlns:a16="http://schemas.microsoft.com/office/drawing/2014/main" xmlns="" id="{D14CE4B5-3B80-4646-BD60-5FAF2487889E}"/>
              </a:ext>
            </a:extLst>
          </p:cNvPr>
          <p:cNvSpPr>
            <a:spLocks noChangeArrowheads="1"/>
          </p:cNvSpPr>
          <p:nvPr/>
        </p:nvSpPr>
        <p:spPr bwMode="auto">
          <a:xfrm>
            <a:off x="1742540" y="5202333"/>
            <a:ext cx="1904960" cy="707609"/>
          </a:xfrm>
          <a:prstGeom prst="rect">
            <a:avLst/>
          </a:prstGeom>
          <a:solidFill>
            <a:srgbClr val="FF0000"/>
          </a:solidFill>
          <a:ln>
            <a:noFill/>
          </a:ln>
          <a:scene3d>
            <a:camera prst="legacyPerspectiveTopRight"/>
            <a:lightRig rig="legacyFlat3" dir="b"/>
          </a:scene3d>
          <a:sp3d extrusionH="430200" prstMaterial="legacyMatte">
            <a:bevelT w="13500" h="13500" prst="angle"/>
            <a:bevelB w="13500" h="13500" prst="angle"/>
            <a:extrusionClr>
              <a:srgbClr val="FF0000"/>
            </a:extrusionClr>
            <a:contourClr>
              <a:srgbClr val="FF0000"/>
            </a:contourClr>
          </a:sp3d>
          <a:extLst>
            <a:ext uri="{91240B29-F687-4F45-9708-019B960494DF}">
              <a14:hiddenLine xmlns:a14="http://schemas.microsoft.com/office/drawing/2010/main" xmlns="" w="9525">
                <a:noFill/>
                <a:miter lim="800000"/>
                <a:headEnd/>
                <a:tailEnd/>
              </a14:hiddenLine>
            </a:ext>
          </a:extLst>
        </p:spPr>
        <p:txBody>
          <a:bodyPr>
            <a:flatTx/>
          </a:bodyPr>
          <a:lstStyle>
            <a:lvl1pPr marL="342900" indent="-342900">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spcBef>
                <a:spcPct val="20000"/>
              </a:spcBef>
              <a:buSzPct val="85000"/>
            </a:pPr>
            <a:r>
              <a:rPr lang="zh-CN" altLang="en-US" sz="4000" b="1">
                <a:latin typeface="Times New Roman" panose="02020603050405020304" pitchFamily="18" charset="0"/>
                <a:ea typeface="楷体_GB2312" pitchFamily="1" charset="-122"/>
              </a:rPr>
              <a:t>信仰</a:t>
            </a:r>
          </a:p>
        </p:txBody>
      </p:sp>
      <p:sp>
        <p:nvSpPr>
          <p:cNvPr id="9" name="Line 10">
            <a:extLst>
              <a:ext uri="{FF2B5EF4-FFF2-40B4-BE49-F238E27FC236}">
                <a16:creationId xmlns:a16="http://schemas.microsoft.com/office/drawing/2014/main" xmlns="" id="{AFA2C573-D6EF-444F-9E64-EBF4B7E3740C}"/>
              </a:ext>
            </a:extLst>
          </p:cNvPr>
          <p:cNvSpPr>
            <a:spLocks noChangeShapeType="1"/>
          </p:cNvSpPr>
          <p:nvPr/>
        </p:nvSpPr>
        <p:spPr bwMode="auto">
          <a:xfrm>
            <a:off x="4180941" y="2023970"/>
            <a:ext cx="639750" cy="2948"/>
          </a:xfrm>
          <a:prstGeom prst="line">
            <a:avLst/>
          </a:prstGeom>
          <a:noFill/>
          <a:ln w="57150">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0" name="Line 11">
            <a:extLst>
              <a:ext uri="{FF2B5EF4-FFF2-40B4-BE49-F238E27FC236}">
                <a16:creationId xmlns:a16="http://schemas.microsoft.com/office/drawing/2014/main" xmlns="" id="{0C9CC0AA-687F-4F69-B06E-047D34E8CB52}"/>
              </a:ext>
            </a:extLst>
          </p:cNvPr>
          <p:cNvSpPr>
            <a:spLocks noChangeShapeType="1"/>
          </p:cNvSpPr>
          <p:nvPr/>
        </p:nvSpPr>
        <p:spPr bwMode="auto">
          <a:xfrm>
            <a:off x="7152741" y="2023970"/>
            <a:ext cx="639750" cy="2948"/>
          </a:xfrm>
          <a:prstGeom prst="line">
            <a:avLst/>
          </a:prstGeom>
          <a:noFill/>
          <a:ln w="57150">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1" name="Line 12">
            <a:extLst>
              <a:ext uri="{FF2B5EF4-FFF2-40B4-BE49-F238E27FC236}">
                <a16:creationId xmlns:a16="http://schemas.microsoft.com/office/drawing/2014/main" xmlns="" id="{4036909B-F070-4222-A5D3-C35F4E27350E}"/>
              </a:ext>
            </a:extLst>
          </p:cNvPr>
          <p:cNvSpPr>
            <a:spLocks noChangeShapeType="1"/>
          </p:cNvSpPr>
          <p:nvPr/>
        </p:nvSpPr>
        <p:spPr bwMode="auto">
          <a:xfrm>
            <a:off x="8752940" y="2736739"/>
            <a:ext cx="0" cy="353804"/>
          </a:xfrm>
          <a:prstGeom prst="line">
            <a:avLst/>
          </a:prstGeom>
          <a:noFill/>
          <a:ln w="57150">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2" name="Line 13">
            <a:extLst>
              <a:ext uri="{FF2B5EF4-FFF2-40B4-BE49-F238E27FC236}">
                <a16:creationId xmlns:a16="http://schemas.microsoft.com/office/drawing/2014/main" xmlns="" id="{831FECCE-AD30-4F88-A378-57744392E1F4}"/>
              </a:ext>
            </a:extLst>
          </p:cNvPr>
          <p:cNvSpPr>
            <a:spLocks noChangeShapeType="1"/>
          </p:cNvSpPr>
          <p:nvPr/>
        </p:nvSpPr>
        <p:spPr bwMode="auto">
          <a:xfrm flipH="1">
            <a:off x="7152740" y="3471770"/>
            <a:ext cx="685786" cy="2948"/>
          </a:xfrm>
          <a:prstGeom prst="line">
            <a:avLst/>
          </a:prstGeom>
          <a:noFill/>
          <a:ln w="57150">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3" name="Line 14">
            <a:extLst>
              <a:ext uri="{FF2B5EF4-FFF2-40B4-BE49-F238E27FC236}">
                <a16:creationId xmlns:a16="http://schemas.microsoft.com/office/drawing/2014/main" xmlns="" id="{5718E0CE-C263-4D21-B243-BB02B27D2564}"/>
              </a:ext>
            </a:extLst>
          </p:cNvPr>
          <p:cNvSpPr>
            <a:spLocks noChangeShapeType="1"/>
          </p:cNvSpPr>
          <p:nvPr/>
        </p:nvSpPr>
        <p:spPr bwMode="auto">
          <a:xfrm flipH="1">
            <a:off x="4180940" y="3547970"/>
            <a:ext cx="639750" cy="2948"/>
          </a:xfrm>
          <a:prstGeom prst="line">
            <a:avLst/>
          </a:prstGeom>
          <a:noFill/>
          <a:ln w="57150">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4" name="Line 15">
            <a:extLst>
              <a:ext uri="{FF2B5EF4-FFF2-40B4-BE49-F238E27FC236}">
                <a16:creationId xmlns:a16="http://schemas.microsoft.com/office/drawing/2014/main" xmlns="" id="{B3CED55C-931A-49D7-8510-063F5817F350}"/>
              </a:ext>
            </a:extLst>
          </p:cNvPr>
          <p:cNvSpPr>
            <a:spLocks noChangeShapeType="1"/>
          </p:cNvSpPr>
          <p:nvPr/>
        </p:nvSpPr>
        <p:spPr bwMode="auto">
          <a:xfrm flipH="1">
            <a:off x="3647540" y="4875777"/>
            <a:ext cx="1904960" cy="424565"/>
          </a:xfrm>
          <a:prstGeom prst="line">
            <a:avLst/>
          </a:prstGeom>
          <a:noFill/>
          <a:ln w="57150">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15" name="Rectangle 16">
            <a:extLst>
              <a:ext uri="{FF2B5EF4-FFF2-40B4-BE49-F238E27FC236}">
                <a16:creationId xmlns:a16="http://schemas.microsoft.com/office/drawing/2014/main" xmlns="" id="{66B5303B-397A-4CEF-BE17-1BE438160350}"/>
              </a:ext>
            </a:extLst>
          </p:cNvPr>
          <p:cNvSpPr>
            <a:spLocks noChangeArrowheads="1"/>
          </p:cNvSpPr>
          <p:nvPr/>
        </p:nvSpPr>
        <p:spPr bwMode="auto">
          <a:xfrm>
            <a:off x="2275940" y="1784213"/>
            <a:ext cx="1523968" cy="849130"/>
          </a:xfrm>
          <a:prstGeom prst="rect">
            <a:avLst/>
          </a:prstGeom>
          <a:noFill/>
          <a:ln w="9525">
            <a:solidFill>
              <a:schemeClr val="accent1"/>
            </a:solidFill>
            <a:miter lim="800000"/>
          </a:ln>
          <a:scene3d>
            <a:camera prst="legacyPerspectiveTopRight"/>
            <a:lightRig rig="legacyFlat3" dir="b"/>
          </a:scene3d>
          <a:sp3d extrusionH="430200" prstMaterial="legacyMatte">
            <a:bevelT w="13500" h="13500" prst="angle"/>
            <a:bevelB w="13500" h="13500" prst="angle"/>
            <a:extrusionClr>
              <a:schemeClr val="accent1"/>
            </a:extrusionClr>
            <a:contourClr>
              <a:schemeClr val="accent1"/>
            </a:contourClr>
          </a:sp3d>
          <a:extLst>
            <a:ext uri="{909E8E84-426E-40DD-AFC4-6F175D3DCCD1}">
              <a14:hiddenFill xmlns:a14="http://schemas.microsoft.com/office/drawing/2010/main" xmlns="">
                <a:solidFill>
                  <a:srgbClr val="FFFFFF"/>
                </a:solidFill>
              </a14:hiddenFill>
            </a:ext>
          </a:extLst>
        </p:spPr>
        <p:txBody>
          <a:bodyPr>
            <a:flatTx/>
          </a:bodyPr>
          <a:lstStyle>
            <a:lvl1pPr marL="342900" indent="-342900">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spcBef>
                <a:spcPct val="20000"/>
              </a:spcBef>
              <a:buSzPct val="85000"/>
            </a:pPr>
            <a:r>
              <a:rPr lang="zh-CN" altLang="en-US" sz="2400" b="1">
                <a:latin typeface="Times New Roman" panose="02020603050405020304" pitchFamily="18" charset="0"/>
                <a:ea typeface="楷体_GB2312" pitchFamily="1" charset="-122"/>
              </a:rPr>
              <a:t>外界信息</a:t>
            </a:r>
          </a:p>
        </p:txBody>
      </p:sp>
      <p:sp>
        <p:nvSpPr>
          <p:cNvPr id="16" name="Oval 18">
            <a:extLst>
              <a:ext uri="{FF2B5EF4-FFF2-40B4-BE49-F238E27FC236}">
                <a16:creationId xmlns:a16="http://schemas.microsoft.com/office/drawing/2014/main" xmlns="" id="{C84FEF7B-3754-469E-9043-5195716290BE}"/>
              </a:ext>
            </a:extLst>
          </p:cNvPr>
          <p:cNvSpPr>
            <a:spLocks noChangeArrowheads="1"/>
          </p:cNvSpPr>
          <p:nvPr/>
        </p:nvSpPr>
        <p:spPr bwMode="auto">
          <a:xfrm>
            <a:off x="4714340" y="5224091"/>
            <a:ext cx="4800500" cy="990652"/>
          </a:xfrm>
          <a:prstGeom prst="ellipse">
            <a:avLst/>
          </a:prstGeom>
          <a:solidFill>
            <a:srgbClr val="FFCCCC"/>
          </a:solidFill>
          <a:ln w="9525">
            <a:solidFill>
              <a:schemeClr val="tx1"/>
            </a:solidFill>
            <a:round/>
          </a:ln>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r>
              <a:rPr lang="zh-CN" altLang="en-US" sz="2400" b="1">
                <a:ea typeface="楷体_GB2312" pitchFamily="1" charset="-122"/>
              </a:rPr>
              <a:t>信念最集中、最高的表现形式</a:t>
            </a:r>
          </a:p>
        </p:txBody>
      </p:sp>
      <p:sp>
        <p:nvSpPr>
          <p:cNvPr id="17" name="Line 20">
            <a:extLst>
              <a:ext uri="{FF2B5EF4-FFF2-40B4-BE49-F238E27FC236}">
                <a16:creationId xmlns:a16="http://schemas.microsoft.com/office/drawing/2014/main" xmlns="" id="{AC2E06EB-145E-4067-A57E-B823556EDCAA}"/>
              </a:ext>
            </a:extLst>
          </p:cNvPr>
          <p:cNvSpPr>
            <a:spLocks noChangeShapeType="1"/>
          </p:cNvSpPr>
          <p:nvPr/>
        </p:nvSpPr>
        <p:spPr bwMode="auto">
          <a:xfrm flipH="1" flipV="1">
            <a:off x="3723740" y="5833743"/>
            <a:ext cx="1096940" cy="0"/>
          </a:xfrm>
          <a:prstGeom prst="line">
            <a:avLst/>
          </a:prstGeom>
          <a:noFill/>
          <a:ln w="57150">
            <a:solidFill>
              <a:schemeClr val="tx1"/>
            </a:solidFill>
            <a:rou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Tree>
    <p:extLst>
      <p:ext uri="{BB962C8B-B14F-4D97-AF65-F5344CB8AC3E}">
        <p14:creationId xmlns:p14="http://schemas.microsoft.com/office/powerpoint/2010/main" xmlns="" val="7731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ppt_x</p:attrName>
                                        </p:attrNameLst>
                                      </p:cBhvr>
                                      <p:tavLst>
                                        <p:tav tm="0">
                                          <p:val>
                                            <p:strVal val="#ppt_x-#ppt_w/2"/>
                                          </p:val>
                                        </p:tav>
                                        <p:tav tm="100000">
                                          <p:val>
                                            <p:strVal val="#ppt_x"/>
                                          </p:val>
                                        </p:tav>
                                      </p:tavLst>
                                    </p:anim>
                                    <p:anim calcmode="lin" valueType="num">
                                      <p:cBhvr>
                                        <p:cTn id="18" dur="500" fill="hold"/>
                                        <p:tgtEl>
                                          <p:spTgt spid="9"/>
                                        </p:tgtEl>
                                        <p:attrNameLst>
                                          <p:attrName>ppt_y</p:attrName>
                                        </p:attrNameLst>
                                      </p:cBhvr>
                                      <p:tavLst>
                                        <p:tav tm="0">
                                          <p:val>
                                            <p:strVal val="#ppt_y"/>
                                          </p:val>
                                        </p:tav>
                                        <p:tav tm="100000">
                                          <p:val>
                                            <p:strVal val="#ppt_y"/>
                                          </p:val>
                                        </p:tav>
                                      </p:tavLst>
                                    </p:anim>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3" presetClass="entr" presetSubtype="1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linds(horizont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ppt_x</p:attrName>
                                        </p:attrNameLst>
                                      </p:cBhvr>
                                      <p:tavLst>
                                        <p:tav tm="0">
                                          <p:val>
                                            <p:strVal val="#ppt_x-#ppt_w/2"/>
                                          </p:val>
                                        </p:tav>
                                        <p:tav tm="100000">
                                          <p:val>
                                            <p:strVal val="#ppt_x"/>
                                          </p:val>
                                        </p:tav>
                                      </p:tavLst>
                                    </p:anim>
                                    <p:anim calcmode="lin" valueType="num">
                                      <p:cBhvr>
                                        <p:cTn id="30" dur="500" fill="hold"/>
                                        <p:tgtEl>
                                          <p:spTgt spid="10"/>
                                        </p:tgtEl>
                                        <p:attrNameLst>
                                          <p:attrName>ppt_y</p:attrName>
                                        </p:attrNameLst>
                                      </p:cBhvr>
                                      <p:tavLst>
                                        <p:tav tm="0">
                                          <p:val>
                                            <p:strVal val="#ppt_y"/>
                                          </p:val>
                                        </p:tav>
                                        <p:tav tm="100000">
                                          <p:val>
                                            <p:strVal val="#ppt_y"/>
                                          </p:val>
                                        </p:tav>
                                      </p:tavLst>
                                    </p:anim>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strVal val="#ppt_h"/>
                                          </p:val>
                                        </p:tav>
                                        <p:tav tm="100000">
                                          <p:val>
                                            <p:strVal val="#ppt_h"/>
                                          </p:val>
                                        </p:tav>
                                      </p:tavLst>
                                    </p:anim>
                                  </p:childTnLst>
                                </p:cTn>
                              </p:par>
                            </p:childTnLst>
                          </p:cTn>
                        </p:par>
                        <p:par>
                          <p:cTn id="33" fill="hold">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ppt_x</p:attrName>
                                        </p:attrNameLst>
                                      </p:cBhvr>
                                      <p:tavLst>
                                        <p:tav tm="0">
                                          <p:val>
                                            <p:strVal val="#ppt_x"/>
                                          </p:val>
                                        </p:tav>
                                        <p:tav tm="100000">
                                          <p:val>
                                            <p:strVal val="#ppt_x"/>
                                          </p:val>
                                        </p:tav>
                                      </p:tavLst>
                                    </p:anim>
                                    <p:anim calcmode="lin" valueType="num">
                                      <p:cBhvr>
                                        <p:cTn id="42" dur="500" fill="hold"/>
                                        <p:tgtEl>
                                          <p:spTgt spid="11"/>
                                        </p:tgtEl>
                                        <p:attrNameLst>
                                          <p:attrName>ppt_y</p:attrName>
                                        </p:attrNameLst>
                                      </p:cBhvr>
                                      <p:tavLst>
                                        <p:tav tm="0">
                                          <p:val>
                                            <p:strVal val="#ppt_y-#ppt_h/2"/>
                                          </p:val>
                                        </p:tav>
                                        <p:tav tm="100000">
                                          <p:val>
                                            <p:strVal val="#ppt_y"/>
                                          </p:val>
                                        </p:tav>
                                      </p:tavLst>
                                    </p:anim>
                                    <p:anim calcmode="lin" valueType="num">
                                      <p:cBhvr>
                                        <p:cTn id="43" dur="500" fill="hold"/>
                                        <p:tgtEl>
                                          <p:spTgt spid="11"/>
                                        </p:tgtEl>
                                        <p:attrNameLst>
                                          <p:attrName>ppt_w</p:attrName>
                                        </p:attrNameLst>
                                      </p:cBhvr>
                                      <p:tavLst>
                                        <p:tav tm="0">
                                          <p:val>
                                            <p:strVal val="#ppt_w"/>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childTnLst>
                                </p:cTn>
                              </p:par>
                            </p:childTnLst>
                          </p:cTn>
                        </p:par>
                        <p:par>
                          <p:cTn id="45" fill="hold">
                            <p:stCondLst>
                              <p:cond delay="500"/>
                            </p:stCondLst>
                            <p:childTnLst>
                              <p:par>
                                <p:cTn id="46" presetID="3" presetClass="entr" presetSubtype="10"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blinds(horizontal)">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7" presetClass="entr" presetSubtype="2"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p:cTn id="53" dur="500" fill="hold"/>
                                        <p:tgtEl>
                                          <p:spTgt spid="12"/>
                                        </p:tgtEl>
                                        <p:attrNameLst>
                                          <p:attrName>ppt_x</p:attrName>
                                        </p:attrNameLst>
                                      </p:cBhvr>
                                      <p:tavLst>
                                        <p:tav tm="0">
                                          <p:val>
                                            <p:strVal val="#ppt_x+#ppt_w/2"/>
                                          </p:val>
                                        </p:tav>
                                        <p:tav tm="100000">
                                          <p:val>
                                            <p:strVal val="#ppt_x"/>
                                          </p:val>
                                        </p:tav>
                                      </p:tavLst>
                                    </p:anim>
                                    <p:anim calcmode="lin" valueType="num">
                                      <p:cBhvr>
                                        <p:cTn id="54" dur="500" fill="hold"/>
                                        <p:tgtEl>
                                          <p:spTgt spid="12"/>
                                        </p:tgtEl>
                                        <p:attrNameLst>
                                          <p:attrName>ppt_y</p:attrName>
                                        </p:attrNameLst>
                                      </p:cBhvr>
                                      <p:tavLst>
                                        <p:tav tm="0">
                                          <p:val>
                                            <p:strVal val="#ppt_y"/>
                                          </p:val>
                                        </p:tav>
                                        <p:tav tm="100000">
                                          <p:val>
                                            <p:strVal val="#ppt_y"/>
                                          </p:val>
                                        </p:tav>
                                      </p:tavLst>
                                    </p:anim>
                                    <p:anim calcmode="lin" valueType="num">
                                      <p:cBhvr>
                                        <p:cTn id="55" dur="500" fill="hold"/>
                                        <p:tgtEl>
                                          <p:spTgt spid="12"/>
                                        </p:tgtEl>
                                        <p:attrNameLst>
                                          <p:attrName>ppt_w</p:attrName>
                                        </p:attrNameLst>
                                      </p:cBhvr>
                                      <p:tavLst>
                                        <p:tav tm="0">
                                          <p:val>
                                            <p:fltVal val="0"/>
                                          </p:val>
                                        </p:tav>
                                        <p:tav tm="100000">
                                          <p:val>
                                            <p:strVal val="#ppt_w"/>
                                          </p:val>
                                        </p:tav>
                                      </p:tavLst>
                                    </p:anim>
                                    <p:anim calcmode="lin" valueType="num">
                                      <p:cBhvr>
                                        <p:cTn id="56" dur="500" fill="hold"/>
                                        <p:tgtEl>
                                          <p:spTgt spid="12"/>
                                        </p:tgtEl>
                                        <p:attrNameLst>
                                          <p:attrName>ppt_h</p:attrName>
                                        </p:attrNameLst>
                                      </p:cBhvr>
                                      <p:tavLst>
                                        <p:tav tm="0">
                                          <p:val>
                                            <p:strVal val="#ppt_h"/>
                                          </p:val>
                                        </p:tav>
                                        <p:tav tm="100000">
                                          <p:val>
                                            <p:strVal val="#ppt_h"/>
                                          </p:val>
                                        </p:tav>
                                      </p:tavLst>
                                    </p:anim>
                                  </p:childTnLst>
                                </p:cTn>
                              </p:par>
                            </p:childTnLst>
                          </p:cTn>
                        </p:par>
                        <p:par>
                          <p:cTn id="57" fill="hold">
                            <p:stCondLst>
                              <p:cond delay="500"/>
                            </p:stCondLst>
                            <p:childTnLst>
                              <p:par>
                                <p:cTn id="58" presetID="3" presetClass="entr" presetSubtype="10" fill="hold" grpId="0"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blinds(horizontal)">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ntr" presetSubtype="2"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ppt_x</p:attrName>
                                        </p:attrNameLst>
                                      </p:cBhvr>
                                      <p:tavLst>
                                        <p:tav tm="0">
                                          <p:val>
                                            <p:strVal val="#ppt_x+#ppt_w/2"/>
                                          </p:val>
                                        </p:tav>
                                        <p:tav tm="100000">
                                          <p:val>
                                            <p:strVal val="#ppt_x"/>
                                          </p:val>
                                        </p:tav>
                                      </p:tavLst>
                                    </p:anim>
                                    <p:anim calcmode="lin" valueType="num">
                                      <p:cBhvr>
                                        <p:cTn id="66" dur="500" fill="hold"/>
                                        <p:tgtEl>
                                          <p:spTgt spid="13"/>
                                        </p:tgtEl>
                                        <p:attrNameLst>
                                          <p:attrName>ppt_y</p:attrName>
                                        </p:attrNameLst>
                                      </p:cBhvr>
                                      <p:tavLst>
                                        <p:tav tm="0">
                                          <p:val>
                                            <p:strVal val="#ppt_y"/>
                                          </p:val>
                                        </p:tav>
                                        <p:tav tm="100000">
                                          <p:val>
                                            <p:strVal val="#ppt_y"/>
                                          </p:val>
                                        </p:tav>
                                      </p:tavLst>
                                    </p:anim>
                                    <p:anim calcmode="lin" valueType="num">
                                      <p:cBhvr>
                                        <p:cTn id="67" dur="500" fill="hold"/>
                                        <p:tgtEl>
                                          <p:spTgt spid="13"/>
                                        </p:tgtEl>
                                        <p:attrNameLst>
                                          <p:attrName>ppt_w</p:attrName>
                                        </p:attrNameLst>
                                      </p:cBhvr>
                                      <p:tavLst>
                                        <p:tav tm="0">
                                          <p:val>
                                            <p:fltVal val="0"/>
                                          </p:val>
                                        </p:tav>
                                        <p:tav tm="100000">
                                          <p:val>
                                            <p:strVal val="#ppt_w"/>
                                          </p:val>
                                        </p:tav>
                                      </p:tavLst>
                                    </p:anim>
                                    <p:anim calcmode="lin" valueType="num">
                                      <p:cBhvr>
                                        <p:cTn id="68" dur="500" fill="hold"/>
                                        <p:tgtEl>
                                          <p:spTgt spid="13"/>
                                        </p:tgtEl>
                                        <p:attrNameLst>
                                          <p:attrName>ppt_h</p:attrName>
                                        </p:attrNameLst>
                                      </p:cBhvr>
                                      <p:tavLst>
                                        <p:tav tm="0">
                                          <p:val>
                                            <p:strVal val="#ppt_h"/>
                                          </p:val>
                                        </p:tav>
                                        <p:tav tm="100000">
                                          <p:val>
                                            <p:strVal val="#ppt_h"/>
                                          </p:val>
                                        </p:tav>
                                      </p:tavLst>
                                    </p:anim>
                                  </p:childTnLst>
                                </p:cTn>
                              </p:par>
                            </p:childTnLst>
                          </p:cTn>
                        </p:par>
                        <p:par>
                          <p:cTn id="69" fill="hold">
                            <p:stCondLst>
                              <p:cond delay="500"/>
                            </p:stCondLst>
                            <p:childTnLst>
                              <p:par>
                                <p:cTn id="70" presetID="3" presetClass="entr" presetSubtype="1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blinds(horizontal)">
                                      <p:cBhvr>
                                        <p:cTn id="72" dur="500"/>
                                        <p:tgtEl>
                                          <p:spTgt spid="7"/>
                                        </p:tgtEl>
                                      </p:cBhvr>
                                    </p:animEffect>
                                  </p:childTnLst>
                                </p:cTn>
                              </p:par>
                            </p:childTnLst>
                          </p:cTn>
                        </p:par>
                        <p:par>
                          <p:cTn id="73" fill="hold">
                            <p:stCondLst>
                              <p:cond delay="1000"/>
                            </p:stCondLst>
                            <p:childTnLst>
                              <p:par>
                                <p:cTn id="74" presetID="22" presetClass="entr" presetSubtype="2" fill="hold"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right)">
                                      <p:cBhvr>
                                        <p:cTn id="76" dur="500"/>
                                        <p:tgtEl>
                                          <p:spTgt spid="14"/>
                                        </p:tgtEl>
                                      </p:cBhvr>
                                    </p:animEffect>
                                  </p:childTnLst>
                                </p:cTn>
                              </p:par>
                            </p:childTnLst>
                          </p:cTn>
                        </p:par>
                        <p:par>
                          <p:cTn id="77" fill="hold">
                            <p:stCondLst>
                              <p:cond delay="1500"/>
                            </p:stCondLst>
                            <p:childTnLst>
                              <p:par>
                                <p:cTn id="78" presetID="3" presetClass="entr" presetSubtype="10" fill="hold" grpId="0" nodeType="afterEffect">
                                  <p:stCondLst>
                                    <p:cond delay="0"/>
                                  </p:stCondLst>
                                  <p:childTnLst>
                                    <p:set>
                                      <p:cBhvr>
                                        <p:cTn id="79" dur="1" fill="hold">
                                          <p:stCondLst>
                                            <p:cond delay="0"/>
                                          </p:stCondLst>
                                        </p:cTn>
                                        <p:tgtEl>
                                          <p:spTgt spid="8"/>
                                        </p:tgtEl>
                                        <p:attrNameLst>
                                          <p:attrName>style.visibility</p:attrName>
                                        </p:attrNameLst>
                                      </p:cBhvr>
                                      <p:to>
                                        <p:strVal val="visible"/>
                                      </p:to>
                                    </p:set>
                                    <p:animEffect transition="in" filter="blinds(horizontal)">
                                      <p:cBhvr>
                                        <p:cTn id="80" dur="500"/>
                                        <p:tgtEl>
                                          <p:spTgt spid="8"/>
                                        </p:tgtEl>
                                      </p:cBhvr>
                                    </p:animEffect>
                                  </p:childTnLst>
                                </p:cTn>
                              </p:par>
                            </p:childTnLst>
                          </p:cTn>
                        </p:par>
                        <p:par>
                          <p:cTn id="81" fill="hold">
                            <p:stCondLst>
                              <p:cond delay="2000"/>
                            </p:stCondLst>
                            <p:childTnLst>
                              <p:par>
                                <p:cTn id="82" presetID="22" presetClass="entr" presetSubtype="2" fill="hold"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right)">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7805166B-3FF7-423E-803F-29C69BBABB8D}"/>
              </a:ext>
            </a:extLst>
          </p:cNvPr>
          <p:cNvPicPr>
            <a:picLocks noChangeAspect="1"/>
          </p:cNvPicPr>
          <p:nvPr/>
        </p:nvPicPr>
        <p:blipFill>
          <a:blip r:embed="rId2"/>
          <a:stretch>
            <a:fillRect/>
          </a:stretch>
        </p:blipFill>
        <p:spPr>
          <a:xfrm>
            <a:off x="1170120" y="1307038"/>
            <a:ext cx="2703195" cy="3807643"/>
          </a:xfrm>
          <a:prstGeom prst="rect">
            <a:avLst/>
          </a:prstGeom>
        </p:spPr>
      </p:pic>
      <p:sp>
        <p:nvSpPr>
          <p:cNvPr id="3" name="文本框 2">
            <a:extLst>
              <a:ext uri="{FF2B5EF4-FFF2-40B4-BE49-F238E27FC236}">
                <a16:creationId xmlns:a16="http://schemas.microsoft.com/office/drawing/2014/main" xmlns="" id="{705E4DF3-ED9D-4385-B298-71C05C976CF9}"/>
              </a:ext>
            </a:extLst>
          </p:cNvPr>
          <p:cNvSpPr txBox="1"/>
          <p:nvPr/>
        </p:nvSpPr>
        <p:spPr>
          <a:xfrm>
            <a:off x="1195432" y="5464156"/>
            <a:ext cx="4192708" cy="523220"/>
          </a:xfrm>
          <a:prstGeom prst="rect">
            <a:avLst/>
          </a:prstGeom>
          <a:noFill/>
        </p:spPr>
        <p:txBody>
          <a:bodyPr wrap="square" rtlCol="0">
            <a:spAutoFit/>
          </a:bodyPr>
          <a:lstStyle/>
          <a:p>
            <a:r>
              <a:rPr lang="zh-CN" altLang="en-US" sz="2800" b="1" dirty="0">
                <a:solidFill>
                  <a:srgbClr val="0000FF"/>
                </a:solidFill>
                <a:latin typeface="微软雅黑" panose="020B0503020204020204" pitchFamily="34" charset="-122"/>
                <a:ea typeface="微软雅黑" panose="020B0503020204020204" pitchFamily="34" charset="-122"/>
              </a:rPr>
              <a:t>刘伯承入党记</a:t>
            </a:r>
          </a:p>
        </p:txBody>
      </p:sp>
      <p:sp>
        <p:nvSpPr>
          <p:cNvPr id="4" name="文本框 3">
            <a:extLst>
              <a:ext uri="{FF2B5EF4-FFF2-40B4-BE49-F238E27FC236}">
                <a16:creationId xmlns:a16="http://schemas.microsoft.com/office/drawing/2014/main" xmlns="" id="{612EFB17-BE94-4717-893A-33DECF02CC84}"/>
              </a:ext>
            </a:extLst>
          </p:cNvPr>
          <p:cNvSpPr txBox="1"/>
          <p:nvPr/>
        </p:nvSpPr>
        <p:spPr>
          <a:xfrm>
            <a:off x="5153006" y="1986307"/>
            <a:ext cx="6061635" cy="1569660"/>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“不会一见旗帜就拜倒的人，一旦真正拜倒在正确的旗帜下，就会用无限的精力，无穷的智慧，矢志不渝，生死不移地向着旗帜指引的方向前进。”</a:t>
            </a:r>
          </a:p>
        </p:txBody>
      </p:sp>
      <p:sp>
        <p:nvSpPr>
          <p:cNvPr id="5" name="文本框 4">
            <a:extLst>
              <a:ext uri="{FF2B5EF4-FFF2-40B4-BE49-F238E27FC236}">
                <a16:creationId xmlns:a16="http://schemas.microsoft.com/office/drawing/2014/main" xmlns="" id="{4EE7B64B-126C-41CE-91E9-EAB2A6081856}"/>
              </a:ext>
            </a:extLst>
          </p:cNvPr>
          <p:cNvSpPr txBox="1"/>
          <p:nvPr/>
        </p:nvSpPr>
        <p:spPr>
          <a:xfrm>
            <a:off x="5153007" y="4327687"/>
            <a:ext cx="5748126" cy="584775"/>
          </a:xfrm>
          <a:prstGeom prst="rect">
            <a:avLst/>
          </a:prstGeom>
          <a:noFill/>
        </p:spPr>
        <p:txBody>
          <a:bodyPr wrap="square" rtlCol="0">
            <a:spAutoFit/>
          </a:bodyPr>
          <a:lstStyle/>
          <a:p>
            <a:r>
              <a:rPr lang="zh-CN" altLang="en-US" sz="3200" b="1" dirty="0"/>
              <a:t>遍体弹痕只余眼</a:t>
            </a:r>
            <a:r>
              <a:rPr lang="en-US" altLang="zh-CN" sz="3200" b="1" dirty="0"/>
              <a:t>——</a:t>
            </a:r>
            <a:r>
              <a:rPr lang="zh-CN" altLang="en-US" sz="3200" b="1" dirty="0"/>
              <a:t>叶剑英评</a:t>
            </a:r>
          </a:p>
        </p:txBody>
      </p:sp>
    </p:spTree>
    <p:extLst>
      <p:ext uri="{BB962C8B-B14F-4D97-AF65-F5344CB8AC3E}">
        <p14:creationId xmlns:p14="http://schemas.microsoft.com/office/powerpoint/2010/main" xmlns="" val="1301386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xmlns="" id="{40D2BDDD-4E8D-4575-B2DA-378D67F044A3}"/>
              </a:ext>
            </a:extLst>
          </p:cNvPr>
          <p:cNvSpPr txBox="1">
            <a:spLocks noChangeArrowheads="1"/>
          </p:cNvSpPr>
          <p:nvPr/>
        </p:nvSpPr>
        <p:spPr>
          <a:xfrm>
            <a:off x="738052" y="1076508"/>
            <a:ext cx="3810000" cy="685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zh-CN" altLang="en-US" b="1" dirty="0">
                <a:solidFill>
                  <a:srgbClr val="660033"/>
                </a:solidFill>
                <a:ea typeface="黑体" panose="02010609060101010101" pitchFamily="49" charset="-122"/>
              </a:rPr>
              <a:t>理想与信念的关系</a:t>
            </a:r>
          </a:p>
        </p:txBody>
      </p:sp>
      <p:pic>
        <p:nvPicPr>
          <p:cNvPr id="3" name="图片 2">
            <a:extLst>
              <a:ext uri="{FF2B5EF4-FFF2-40B4-BE49-F238E27FC236}">
                <a16:creationId xmlns:a16="http://schemas.microsoft.com/office/drawing/2014/main" xmlns="" id="{DBEDAC0C-F484-42DC-92C4-21F0852F7056}"/>
              </a:ext>
            </a:extLst>
          </p:cNvPr>
          <p:cNvPicPr>
            <a:picLocks noChangeAspect="1"/>
          </p:cNvPicPr>
          <p:nvPr/>
        </p:nvPicPr>
        <p:blipFill>
          <a:blip r:embed="rId3"/>
          <a:stretch>
            <a:fillRect/>
          </a:stretch>
        </p:blipFill>
        <p:spPr>
          <a:xfrm>
            <a:off x="7343500" y="1636031"/>
            <a:ext cx="4269379" cy="4269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PA-矩形 4">
            <a:extLst>
              <a:ext uri="{FF2B5EF4-FFF2-40B4-BE49-F238E27FC236}">
                <a16:creationId xmlns:a16="http://schemas.microsoft.com/office/drawing/2014/main" xmlns="" id="{43DFC13C-931F-452D-86AA-DBC647B07FD8}"/>
              </a:ext>
            </a:extLst>
          </p:cNvPr>
          <p:cNvSpPr>
            <a:spLocks noChangeArrowheads="1"/>
          </p:cNvSpPr>
          <p:nvPr>
            <p:custDataLst>
              <p:tags r:id="rId1"/>
            </p:custDataLst>
          </p:nvPr>
        </p:nvSpPr>
        <p:spPr bwMode="auto">
          <a:xfrm>
            <a:off x="782279" y="2004598"/>
            <a:ext cx="5262646" cy="3258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400" b="1" dirty="0">
                <a:latin typeface="微软雅黑" panose="020B0503020204020204" pitchFamily="34" charset="-122"/>
                <a:ea typeface="微软雅黑" panose="020B0503020204020204" pitchFamily="34" charset="-122"/>
                <a:cs typeface="+mn-ea"/>
                <a:sym typeface="思源黑体" panose="020B0500000000000000" pitchFamily="34" charset="-122"/>
              </a:rPr>
              <a:t>       理想和信念总是相互依存。理想是信念所指的对象，信念则是理想实现的保障。离开理想，信念无从产生。离开信念，理想寸步难行。理想与信念紧密联系、难以分割，因此，人们常将理想与信念合称为理想信念。</a:t>
            </a:r>
          </a:p>
        </p:txBody>
      </p:sp>
    </p:spTree>
    <p:extLst>
      <p:ext uri="{BB962C8B-B14F-4D97-AF65-F5344CB8AC3E}">
        <p14:creationId xmlns:p14="http://schemas.microsoft.com/office/powerpoint/2010/main" xmlns="" val="71686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a:extLst>
              <a:ext uri="{FF2B5EF4-FFF2-40B4-BE49-F238E27FC236}">
                <a16:creationId xmlns:a16="http://schemas.microsoft.com/office/drawing/2014/main" xmlns="" id="{28A83DFD-5123-4AD8-978C-0BC4C8A5E363}"/>
              </a:ext>
            </a:extLst>
          </p:cNvPr>
          <p:cNvSpPr txBox="1"/>
          <p:nvPr/>
        </p:nvSpPr>
        <p:spPr>
          <a:xfrm>
            <a:off x="449112" y="240128"/>
            <a:ext cx="5862703" cy="646331"/>
          </a:xfrm>
          <a:prstGeom prst="rect">
            <a:avLst/>
          </a:prstGeom>
          <a:solidFill>
            <a:srgbClr val="F79646">
              <a:lumMod val="7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3600" b="0" i="0" u="none" strike="noStrike" kern="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rPr>
              <a:t>二、理想信念是精神之“钙”</a:t>
            </a:r>
          </a:p>
        </p:txBody>
      </p:sp>
      <p:sp>
        <p:nvSpPr>
          <p:cNvPr id="3" name="文本框 47">
            <a:extLst>
              <a:ext uri="{FF2B5EF4-FFF2-40B4-BE49-F238E27FC236}">
                <a16:creationId xmlns:a16="http://schemas.microsoft.com/office/drawing/2014/main" xmlns="" id="{77A7E058-0920-4D01-81C4-51EDB288B31D}"/>
              </a:ext>
            </a:extLst>
          </p:cNvPr>
          <p:cNvSpPr txBox="1"/>
          <p:nvPr/>
        </p:nvSpPr>
        <p:spPr>
          <a:xfrm>
            <a:off x="556462" y="1528958"/>
            <a:ext cx="6316285" cy="584775"/>
          </a:xfrm>
          <a:prstGeom prst="rect">
            <a:avLst/>
          </a:prstGeom>
          <a:noFill/>
        </p:spPr>
        <p:txBody>
          <a:bodyPr wrap="square" rtlCol="0">
            <a:spAutoFit/>
          </a:bodyPr>
          <a:lstStyle/>
          <a:p>
            <a:r>
              <a:rPr lang="zh-CN" altLang="en-US" sz="3200" b="1" dirty="0">
                <a:solidFill>
                  <a:srgbClr val="AA454B"/>
                </a:solidFill>
                <a:latin typeface="微软雅黑" panose="020B0503020204020204" pitchFamily="34" charset="-122"/>
                <a:ea typeface="微软雅黑" panose="020B0503020204020204" pitchFamily="34" charset="-122"/>
              </a:rPr>
              <a:t>（一）理想信念昭示奋斗目标</a:t>
            </a:r>
          </a:p>
        </p:txBody>
      </p:sp>
      <p:sp>
        <p:nvSpPr>
          <p:cNvPr id="4" name="文本框 3">
            <a:extLst>
              <a:ext uri="{FF2B5EF4-FFF2-40B4-BE49-F238E27FC236}">
                <a16:creationId xmlns:a16="http://schemas.microsoft.com/office/drawing/2014/main" xmlns="" id="{5FE78DC3-5E84-4747-A8B7-ABF73074E476}"/>
              </a:ext>
            </a:extLst>
          </p:cNvPr>
          <p:cNvSpPr txBox="1"/>
          <p:nvPr/>
        </p:nvSpPr>
        <p:spPr>
          <a:xfrm>
            <a:off x="697227" y="2918429"/>
            <a:ext cx="6337754" cy="2677656"/>
          </a:xfrm>
          <a:prstGeom prst="rect">
            <a:avLst/>
          </a:prstGeom>
          <a:noFill/>
        </p:spPr>
        <p:txBody>
          <a:bodyPr wrap="square" rtlCol="0">
            <a:spAutoFit/>
          </a:bodyPr>
          <a:lstStyle/>
          <a:p>
            <a:r>
              <a:rPr lang="zh-CN" altLang="en-US" sz="2800" dirty="0">
                <a:solidFill>
                  <a:srgbClr val="093F44"/>
                </a:solidFill>
                <a:latin typeface="华康俪金黑W8" panose="020B0809000000000000" pitchFamily="49" charset="-122"/>
                <a:ea typeface="华康俪金黑W8" panose="020B0809000000000000" pitchFamily="49" charset="-122"/>
              </a:rPr>
              <a:t>   </a:t>
            </a:r>
            <a:r>
              <a:rPr lang="zh-CN" altLang="en-US" sz="2800" dirty="0">
                <a:latin typeface="华康俪金黑W8" panose="020B0809000000000000" pitchFamily="49" charset="-122"/>
                <a:ea typeface="华康俪金黑W8" panose="020B0809000000000000" pitchFamily="49" charset="-122"/>
              </a:rPr>
              <a:t>有什么样的理想信念，就意味着以什么样的期望和方式去改造自然和社会、塑造和成就自身。</a:t>
            </a:r>
            <a:endParaRPr lang="en-US" altLang="zh-CN" sz="2800" dirty="0">
              <a:latin typeface="华康俪金黑W8" panose="020B0809000000000000" pitchFamily="49" charset="-122"/>
              <a:ea typeface="华康俪金黑W8" panose="020B0809000000000000" pitchFamily="49" charset="-122"/>
            </a:endParaRPr>
          </a:p>
          <a:p>
            <a:r>
              <a:rPr lang="zh-CN" altLang="en-US" sz="2800" dirty="0">
                <a:latin typeface="华康俪金黑W8" panose="020B0809000000000000" pitchFamily="49" charset="-122"/>
                <a:ea typeface="华康俪金黑W8" panose="020B0809000000000000" pitchFamily="49" charset="-122"/>
              </a:rPr>
              <a:t>   只有树立起崇高的理想信念，才能够解答好人生的意义、奋斗的价值以及做什么人等重要的人生课题。</a:t>
            </a:r>
            <a:endParaRPr lang="en-US" altLang="zh-CN" sz="2800" dirty="0">
              <a:latin typeface="华康俪金黑W8" panose="020B0809000000000000" pitchFamily="49" charset="-122"/>
              <a:ea typeface="华康俪金黑W8" panose="020B0809000000000000" pitchFamily="49" charset="-122"/>
            </a:endParaRPr>
          </a:p>
        </p:txBody>
      </p:sp>
      <p:pic>
        <p:nvPicPr>
          <p:cNvPr id="5" name="图片 4">
            <a:extLst>
              <a:ext uri="{FF2B5EF4-FFF2-40B4-BE49-F238E27FC236}">
                <a16:creationId xmlns:a16="http://schemas.microsoft.com/office/drawing/2014/main" xmlns="" id="{180D2239-BD50-4BB5-A092-B708038B8BAD}"/>
              </a:ext>
            </a:extLst>
          </p:cNvPr>
          <p:cNvPicPr>
            <a:picLocks noChangeAspect="1"/>
          </p:cNvPicPr>
          <p:nvPr/>
        </p:nvPicPr>
        <p:blipFill>
          <a:blip r:embed="rId2"/>
          <a:stretch>
            <a:fillRect/>
          </a:stretch>
        </p:blipFill>
        <p:spPr>
          <a:xfrm>
            <a:off x="7382419" y="2369789"/>
            <a:ext cx="3445944" cy="2280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918331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7">
            <a:extLst>
              <a:ext uri="{FF2B5EF4-FFF2-40B4-BE49-F238E27FC236}">
                <a16:creationId xmlns:a16="http://schemas.microsoft.com/office/drawing/2014/main" xmlns="" id="{40E7246F-409B-49DE-A648-FE8412473335}"/>
              </a:ext>
            </a:extLst>
          </p:cNvPr>
          <p:cNvSpPr txBox="1"/>
          <p:nvPr/>
        </p:nvSpPr>
        <p:spPr>
          <a:xfrm>
            <a:off x="704743" y="1236569"/>
            <a:ext cx="6302093" cy="584775"/>
          </a:xfrm>
          <a:prstGeom prst="rect">
            <a:avLst/>
          </a:prstGeom>
          <a:noFill/>
        </p:spPr>
        <p:txBody>
          <a:bodyPr wrap="square" rtlCol="0">
            <a:spAutoFit/>
          </a:bodyPr>
          <a:lstStyle/>
          <a:p>
            <a:r>
              <a:rPr lang="zh-CN" altLang="en-US" sz="3200" b="1" dirty="0">
                <a:solidFill>
                  <a:srgbClr val="AA454B"/>
                </a:solidFill>
                <a:latin typeface="微软雅黑" panose="020B0503020204020204" pitchFamily="34" charset="-122"/>
                <a:ea typeface="微软雅黑" panose="020B0503020204020204" pitchFamily="34" charset="-122"/>
              </a:rPr>
              <a:t>（一）理想信念昭示奋斗目标</a:t>
            </a:r>
          </a:p>
        </p:txBody>
      </p:sp>
      <p:sp>
        <p:nvSpPr>
          <p:cNvPr id="3" name="Rectangle 3">
            <a:extLst>
              <a:ext uri="{FF2B5EF4-FFF2-40B4-BE49-F238E27FC236}">
                <a16:creationId xmlns:a16="http://schemas.microsoft.com/office/drawing/2014/main" xmlns="" id="{FE1A127E-3A80-4D30-B497-702BB1977CE0}"/>
              </a:ext>
            </a:extLst>
          </p:cNvPr>
          <p:cNvSpPr>
            <a:spLocks noChangeArrowheads="1"/>
          </p:cNvSpPr>
          <p:nvPr/>
        </p:nvSpPr>
        <p:spPr bwMode="auto">
          <a:xfrm>
            <a:off x="513116" y="2836504"/>
            <a:ext cx="11408685"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indent="266700">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eaLnBrk="0" hangingPunct="0"/>
            <a:r>
              <a:rPr lang="zh-CN" altLang="en-US" sz="2400" b="1" dirty="0">
                <a:solidFill>
                  <a:srgbClr val="FF0000"/>
                </a:solidFill>
                <a:latin typeface="Times New Roman" panose="02020603050405020304" pitchFamily="18" charset="0"/>
                <a:ea typeface="楷体_GB2312" pitchFamily="1" charset="-122"/>
              </a:rPr>
              <a:t>“青年啊，你们在临开始活动前，应该定定方向</a:t>
            </a:r>
            <a:r>
              <a:rPr lang="en-US" altLang="zh-CN" sz="2400" b="1" dirty="0">
                <a:solidFill>
                  <a:srgbClr val="FF0000"/>
                </a:solidFill>
                <a:latin typeface="Times New Roman" panose="02020603050405020304" pitchFamily="18" charset="0"/>
                <a:ea typeface="楷体_GB2312" pitchFamily="1" charset="-122"/>
              </a:rPr>
              <a:t>……</a:t>
            </a:r>
            <a:r>
              <a:rPr lang="zh-CN" altLang="en-US" sz="2400" b="1" dirty="0">
                <a:solidFill>
                  <a:srgbClr val="FF0000"/>
                </a:solidFill>
                <a:latin typeface="Times New Roman" panose="02020603050405020304" pitchFamily="18" charset="0"/>
                <a:ea typeface="楷体_GB2312" pitchFamily="1" charset="-122"/>
              </a:rPr>
              <a:t>，若是方向不定，随风飘转，恐怕永无达到的日子。”</a:t>
            </a:r>
            <a:r>
              <a:rPr lang="en-US" altLang="zh-CN" sz="2400" b="1" dirty="0">
                <a:solidFill>
                  <a:srgbClr val="FF0000"/>
                </a:solidFill>
                <a:latin typeface="Times New Roman" panose="02020603050405020304" pitchFamily="18" charset="0"/>
                <a:ea typeface="楷体_GB2312" pitchFamily="1" charset="-122"/>
              </a:rPr>
              <a:t> </a:t>
            </a:r>
          </a:p>
          <a:p>
            <a:pPr eaLnBrk="0" hangingPunct="0"/>
            <a:r>
              <a:rPr lang="en-US" altLang="zh-CN" sz="2400" b="1" dirty="0">
                <a:solidFill>
                  <a:srgbClr val="FF0000"/>
                </a:solidFill>
                <a:latin typeface="Times New Roman" panose="02020603050405020304" pitchFamily="18" charset="0"/>
                <a:ea typeface="楷体_GB2312" pitchFamily="1" charset="-122"/>
              </a:rPr>
              <a:t>                                                                                                      ——</a:t>
            </a:r>
            <a:r>
              <a:rPr lang="zh-CN" altLang="en-US" sz="2400" b="1" dirty="0">
                <a:solidFill>
                  <a:srgbClr val="FF0000"/>
                </a:solidFill>
                <a:latin typeface="Times New Roman" panose="02020603050405020304" pitchFamily="18" charset="0"/>
                <a:ea typeface="楷体_GB2312" pitchFamily="1" charset="-122"/>
              </a:rPr>
              <a:t>李大钊</a:t>
            </a:r>
            <a:endParaRPr lang="en-US" altLang="zh-CN" sz="2400" b="1" dirty="0">
              <a:solidFill>
                <a:srgbClr val="FF0000"/>
              </a:solidFill>
              <a:latin typeface="Times New Roman" panose="02020603050405020304" pitchFamily="18" charset="0"/>
              <a:ea typeface="楷体_GB2312" pitchFamily="1" charset="-122"/>
            </a:endParaRPr>
          </a:p>
          <a:p>
            <a:pPr eaLnBrk="0" hangingPunct="0"/>
            <a:r>
              <a:rPr lang="zh-CN" altLang="en-US" sz="2400" b="1" dirty="0">
                <a:solidFill>
                  <a:srgbClr val="FF0000"/>
                </a:solidFill>
                <a:latin typeface="Times New Roman" panose="02020603050405020304" pitchFamily="18" charset="0"/>
                <a:ea typeface="楷体_GB2312" pitchFamily="1" charset="-122"/>
              </a:rPr>
              <a:t>“人有了物质才能生存，人有了理想才能生活。你要了解生存与生活的区别吗？动物生存，而人则生活。”</a:t>
            </a:r>
            <a:endParaRPr lang="en-US" altLang="zh-CN" sz="2400" b="1" dirty="0">
              <a:solidFill>
                <a:srgbClr val="FF0000"/>
              </a:solidFill>
              <a:latin typeface="Times New Roman" panose="02020603050405020304" pitchFamily="18" charset="0"/>
              <a:ea typeface="楷体_GB2312" pitchFamily="1" charset="-122"/>
            </a:endParaRPr>
          </a:p>
          <a:p>
            <a:pPr eaLnBrk="0" hangingPunct="0"/>
            <a:r>
              <a:rPr lang="en-US" altLang="zh-CN" sz="2400" b="1" dirty="0">
                <a:solidFill>
                  <a:srgbClr val="FF0000"/>
                </a:solidFill>
                <a:latin typeface="Times New Roman" panose="02020603050405020304" pitchFamily="18" charset="0"/>
                <a:ea typeface="楷体_GB2312" pitchFamily="1" charset="-122"/>
              </a:rPr>
              <a:t>                                                                                                           ——</a:t>
            </a:r>
            <a:r>
              <a:rPr lang="zh-CN" altLang="en-US" sz="2400" b="1" dirty="0">
                <a:solidFill>
                  <a:srgbClr val="FF0000"/>
                </a:solidFill>
                <a:latin typeface="Times New Roman" panose="02020603050405020304" pitchFamily="18" charset="0"/>
                <a:ea typeface="楷体_GB2312" pitchFamily="1" charset="-122"/>
              </a:rPr>
              <a:t>雨果</a:t>
            </a:r>
            <a:endParaRPr lang="en-US" altLang="zh-CN" sz="2400" b="1" dirty="0">
              <a:solidFill>
                <a:srgbClr val="FF0000"/>
              </a:solidFill>
              <a:latin typeface="Times New Roman" panose="02020603050405020304" pitchFamily="18" charset="0"/>
              <a:ea typeface="楷体_GB2312" pitchFamily="1" charset="-122"/>
            </a:endParaRPr>
          </a:p>
          <a:p>
            <a:pPr eaLnBrk="0" hangingPunct="0"/>
            <a:r>
              <a:rPr lang="zh-CN" altLang="en-US" sz="2400" b="1" dirty="0">
                <a:solidFill>
                  <a:srgbClr val="FF0000"/>
                </a:solidFill>
                <a:latin typeface="Times New Roman" panose="02020603050405020304" pitchFamily="18" charset="0"/>
                <a:ea typeface="楷体_GB2312" pitchFamily="1" charset="-122"/>
              </a:rPr>
              <a:t>“理想是人生的太阳”、“信仰是人生的动力”</a:t>
            </a:r>
            <a:r>
              <a:rPr lang="en-US" altLang="zh-CN" sz="2400" b="1" dirty="0">
                <a:solidFill>
                  <a:srgbClr val="FF0000"/>
                </a:solidFill>
                <a:latin typeface="Times New Roman" panose="02020603050405020304" pitchFamily="18" charset="0"/>
                <a:ea typeface="楷体_GB2312" pitchFamily="1" charset="-122"/>
              </a:rPr>
              <a:t>……</a:t>
            </a:r>
            <a:endParaRPr lang="zh-CN" altLang="en-US" sz="2400" b="1" dirty="0">
              <a:solidFill>
                <a:srgbClr val="FF0000"/>
              </a:solidFill>
              <a:latin typeface="Times New Roman" panose="02020603050405020304" pitchFamily="18" charset="0"/>
              <a:ea typeface="楷体_GB2312" pitchFamily="1" charset="-122"/>
            </a:endParaRPr>
          </a:p>
        </p:txBody>
      </p:sp>
      <p:pic>
        <p:nvPicPr>
          <p:cNvPr id="4" name="图片 3">
            <a:extLst>
              <a:ext uri="{FF2B5EF4-FFF2-40B4-BE49-F238E27FC236}">
                <a16:creationId xmlns:a16="http://schemas.microsoft.com/office/drawing/2014/main" xmlns="" id="{518050DC-08FF-4B21-8A5B-DF97F1AEB234}"/>
              </a:ext>
            </a:extLst>
          </p:cNvPr>
          <p:cNvPicPr>
            <a:picLocks noChangeAspect="1"/>
          </p:cNvPicPr>
          <p:nvPr/>
        </p:nvPicPr>
        <p:blipFill>
          <a:blip r:embed="rId2"/>
          <a:stretch>
            <a:fillRect/>
          </a:stretch>
        </p:blipFill>
        <p:spPr>
          <a:xfrm>
            <a:off x="9724740" y="902930"/>
            <a:ext cx="1487241" cy="1836829"/>
          </a:xfrm>
          <a:prstGeom prst="ellipse">
            <a:avLst/>
          </a:prstGeom>
          <a:ln>
            <a:noFill/>
          </a:ln>
          <a:effectLst>
            <a:softEdge rad="112500"/>
          </a:effectLst>
        </p:spPr>
      </p:pic>
    </p:spTree>
    <p:extLst>
      <p:ext uri="{BB962C8B-B14F-4D97-AF65-F5344CB8AC3E}">
        <p14:creationId xmlns:p14="http://schemas.microsoft.com/office/powerpoint/2010/main" xmlns="" val="8296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7">
            <a:extLst>
              <a:ext uri="{FF2B5EF4-FFF2-40B4-BE49-F238E27FC236}">
                <a16:creationId xmlns:a16="http://schemas.microsoft.com/office/drawing/2014/main" xmlns="" id="{D2A0A296-A9BB-4157-81C9-02939FEFD8CF}"/>
              </a:ext>
            </a:extLst>
          </p:cNvPr>
          <p:cNvSpPr txBox="1"/>
          <p:nvPr/>
        </p:nvSpPr>
        <p:spPr>
          <a:xfrm>
            <a:off x="556462" y="1502832"/>
            <a:ext cx="6316285" cy="584775"/>
          </a:xfrm>
          <a:prstGeom prst="rect">
            <a:avLst/>
          </a:prstGeom>
          <a:noFill/>
        </p:spPr>
        <p:txBody>
          <a:bodyPr wrap="square" rtlCol="0">
            <a:spAutoFit/>
          </a:bodyPr>
          <a:lstStyle/>
          <a:p>
            <a:r>
              <a:rPr lang="zh-CN" altLang="en-US" sz="3200" b="1" dirty="0">
                <a:solidFill>
                  <a:srgbClr val="AA454B"/>
                </a:solidFill>
                <a:latin typeface="微软雅黑" panose="020B0503020204020204" pitchFamily="34" charset="-122"/>
                <a:ea typeface="微软雅黑" panose="020B0503020204020204" pitchFamily="34" charset="-122"/>
              </a:rPr>
              <a:t>（二）理想信念催生前进动力</a:t>
            </a:r>
          </a:p>
        </p:txBody>
      </p:sp>
      <p:sp>
        <p:nvSpPr>
          <p:cNvPr id="3" name="文本框 24">
            <a:extLst>
              <a:ext uri="{FF2B5EF4-FFF2-40B4-BE49-F238E27FC236}">
                <a16:creationId xmlns:a16="http://schemas.microsoft.com/office/drawing/2014/main" xmlns="" id="{6A95C6B1-11C5-4886-8F94-10622A8B7347}"/>
              </a:ext>
            </a:extLst>
          </p:cNvPr>
          <p:cNvSpPr txBox="1"/>
          <p:nvPr/>
        </p:nvSpPr>
        <p:spPr>
          <a:xfrm>
            <a:off x="697227" y="2390020"/>
            <a:ext cx="6337754" cy="3662541"/>
          </a:xfrm>
          <a:prstGeom prst="rect">
            <a:avLst/>
          </a:prstGeom>
          <a:noFill/>
        </p:spPr>
        <p:txBody>
          <a:bodyPr wrap="square" rtlCol="0">
            <a:spAutoFit/>
          </a:bodyPr>
          <a:lstStyle/>
          <a:p>
            <a:r>
              <a:rPr lang="zh-CN" altLang="en-US" sz="3200" dirty="0">
                <a:solidFill>
                  <a:srgbClr val="093F44"/>
                </a:solidFill>
                <a:latin typeface="华康俪金黑W8" panose="020B0809000000000000" pitchFamily="49" charset="-122"/>
                <a:ea typeface="华康俪金黑W8" panose="020B0809000000000000" pitchFamily="49" charset="-122"/>
              </a:rPr>
              <a:t>   </a:t>
            </a:r>
            <a:r>
              <a:rPr lang="zh-CN" altLang="en-US" sz="2800" dirty="0">
                <a:solidFill>
                  <a:srgbClr val="093F44"/>
                </a:solidFill>
                <a:latin typeface="华康俪金黑W8" panose="020B0809000000000000" pitchFamily="49" charset="-122"/>
                <a:ea typeface="华康俪金黑W8" panose="020B0809000000000000" pitchFamily="49" charset="-122"/>
              </a:rPr>
              <a:t>志向高远，便力量无穷。一个人有了崇高坚定的理想信念，才会以惊人的毅力和不懈的努力成就事业。</a:t>
            </a:r>
            <a:endParaRPr lang="en-US" altLang="zh-CN" sz="2800" dirty="0">
              <a:solidFill>
                <a:srgbClr val="093F44"/>
              </a:solidFill>
              <a:latin typeface="华康俪金黑W8" panose="020B0809000000000000" pitchFamily="49" charset="-122"/>
              <a:ea typeface="华康俪金黑W8" panose="020B0809000000000000" pitchFamily="49" charset="-122"/>
            </a:endParaRPr>
          </a:p>
          <a:p>
            <a:endParaRPr lang="en-US" altLang="zh-CN" sz="2800" dirty="0">
              <a:solidFill>
                <a:srgbClr val="093F44"/>
              </a:solidFill>
              <a:latin typeface="华康俪金黑W8" panose="020B0809000000000000" pitchFamily="49" charset="-122"/>
              <a:ea typeface="华康俪金黑W8" panose="020B0809000000000000" pitchFamily="49" charset="-122"/>
            </a:endParaRPr>
          </a:p>
          <a:p>
            <a:r>
              <a:rPr lang="zh-CN" altLang="en-US" sz="2800" dirty="0">
                <a:solidFill>
                  <a:srgbClr val="093F44"/>
                </a:solidFill>
                <a:latin typeface="华康俪金黑W8" panose="020B0809000000000000" pitchFamily="49" charset="-122"/>
                <a:ea typeface="华康俪金黑W8" panose="020B0809000000000000" pitchFamily="49" charset="-122"/>
              </a:rPr>
              <a:t>   大学生应当重视对理想信念的选择和确立，努力树立科学、崇高的理想信念，使将来的人生道路越走越广，使宝贵的人生富有价值</a:t>
            </a:r>
            <a:r>
              <a:rPr lang="zh-CN" altLang="en-US" sz="3200" dirty="0">
                <a:solidFill>
                  <a:srgbClr val="093F44"/>
                </a:solidFill>
                <a:latin typeface="华康俪金黑W8" panose="020B0809000000000000" pitchFamily="49" charset="-122"/>
                <a:ea typeface="华康俪金黑W8" panose="020B0809000000000000" pitchFamily="49" charset="-122"/>
              </a:rPr>
              <a:t>。</a:t>
            </a:r>
            <a:endParaRPr lang="en-US" altLang="zh-CN" sz="3200" dirty="0">
              <a:solidFill>
                <a:srgbClr val="093F44"/>
              </a:solidFill>
              <a:latin typeface="华康俪金黑W8" panose="020B0809000000000000" pitchFamily="49" charset="-122"/>
              <a:ea typeface="华康俪金黑W8" panose="020B0809000000000000" pitchFamily="49" charset="-122"/>
            </a:endParaRPr>
          </a:p>
        </p:txBody>
      </p:sp>
      <p:pic>
        <p:nvPicPr>
          <p:cNvPr id="4" name="图片 3">
            <a:extLst>
              <a:ext uri="{FF2B5EF4-FFF2-40B4-BE49-F238E27FC236}">
                <a16:creationId xmlns:a16="http://schemas.microsoft.com/office/drawing/2014/main" xmlns="" id="{658ABA88-D588-4887-B4A7-931B3C260172}"/>
              </a:ext>
            </a:extLst>
          </p:cNvPr>
          <p:cNvPicPr>
            <a:picLocks noChangeAspect="1"/>
          </p:cNvPicPr>
          <p:nvPr/>
        </p:nvPicPr>
        <p:blipFill>
          <a:blip r:embed="rId2"/>
          <a:stretch>
            <a:fillRect/>
          </a:stretch>
        </p:blipFill>
        <p:spPr>
          <a:xfrm>
            <a:off x="7537268" y="2087607"/>
            <a:ext cx="4058447" cy="3943585"/>
          </a:xfrm>
          <a:prstGeom prst="rect">
            <a:avLst/>
          </a:prstGeom>
        </p:spPr>
      </p:pic>
    </p:spTree>
    <p:extLst>
      <p:ext uri="{BB962C8B-B14F-4D97-AF65-F5344CB8AC3E}">
        <p14:creationId xmlns:p14="http://schemas.microsoft.com/office/powerpoint/2010/main" xmlns="" val="1096800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7">
            <a:extLst>
              <a:ext uri="{FF2B5EF4-FFF2-40B4-BE49-F238E27FC236}">
                <a16:creationId xmlns:a16="http://schemas.microsoft.com/office/drawing/2014/main" xmlns="" id="{D29AB7B9-1410-43BD-AA82-DBAE2C88CD50}"/>
              </a:ext>
            </a:extLst>
          </p:cNvPr>
          <p:cNvSpPr txBox="1"/>
          <p:nvPr/>
        </p:nvSpPr>
        <p:spPr>
          <a:xfrm>
            <a:off x="556462" y="1502832"/>
            <a:ext cx="6316285" cy="584775"/>
          </a:xfrm>
          <a:prstGeom prst="rect">
            <a:avLst/>
          </a:prstGeom>
          <a:noFill/>
        </p:spPr>
        <p:txBody>
          <a:bodyPr wrap="square" rtlCol="0">
            <a:spAutoFit/>
          </a:bodyPr>
          <a:lstStyle/>
          <a:p>
            <a:r>
              <a:rPr lang="zh-CN" altLang="en-US" sz="3200" b="1" dirty="0">
                <a:solidFill>
                  <a:srgbClr val="AA454B"/>
                </a:solidFill>
                <a:latin typeface="微软雅黑" panose="020B0503020204020204" pitchFamily="34" charset="-122"/>
                <a:ea typeface="微软雅黑" panose="020B0503020204020204" pitchFamily="34" charset="-122"/>
              </a:rPr>
              <a:t>（三）理想信念提供精神支柱</a:t>
            </a:r>
          </a:p>
        </p:txBody>
      </p:sp>
      <p:sp>
        <p:nvSpPr>
          <p:cNvPr id="3" name="PA-矩形 4">
            <a:extLst>
              <a:ext uri="{FF2B5EF4-FFF2-40B4-BE49-F238E27FC236}">
                <a16:creationId xmlns:a16="http://schemas.microsoft.com/office/drawing/2014/main" xmlns="" id="{F1D24719-24B8-4510-85BF-657B75E1F712}"/>
              </a:ext>
            </a:extLst>
          </p:cNvPr>
          <p:cNvSpPr>
            <a:spLocks noChangeArrowheads="1"/>
          </p:cNvSpPr>
          <p:nvPr>
            <p:custDataLst>
              <p:tags r:id="rId1"/>
            </p:custDataLst>
          </p:nvPr>
        </p:nvSpPr>
        <p:spPr bwMode="auto">
          <a:xfrm>
            <a:off x="974254" y="2639862"/>
            <a:ext cx="5790281" cy="3016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cs typeface="+mn-ea"/>
              </a:rPr>
              <a:t>      </a:t>
            </a:r>
            <a:r>
              <a:rPr lang="zh-CN" altLang="en-US" sz="2800" b="1" dirty="0">
                <a:latin typeface="微软雅黑" panose="020B0503020204020204" pitchFamily="34" charset="-122"/>
                <a:ea typeface="微软雅黑" panose="020B0503020204020204" pitchFamily="34" charset="-122"/>
                <a:cs typeface="+mn-ea"/>
              </a:rPr>
              <a:t>理想信念是一个人在精神生活领域“安身立命”的根本。没有理想信念的支撑，人的精神世界就如同无根之木、无基之塔。</a:t>
            </a:r>
            <a:endParaRPr lang="en-US" altLang="zh-CN" sz="2800" b="1" dirty="0">
              <a:latin typeface="微软雅黑" panose="020B0503020204020204" pitchFamily="34" charset="-122"/>
              <a:ea typeface="微软雅黑" panose="020B0503020204020204" pitchFamily="34" charset="-122"/>
              <a:cs typeface="+mn-ea"/>
            </a:endParaRPr>
          </a:p>
          <a:p>
            <a:r>
              <a:rPr lang="en-US" altLang="zh-CN" sz="2800" b="1" dirty="0">
                <a:latin typeface="微软雅黑" panose="020B0503020204020204" pitchFamily="34" charset="-122"/>
                <a:ea typeface="微软雅黑" panose="020B0503020204020204" pitchFamily="34" charset="-122"/>
                <a:cs typeface="+mn-ea"/>
                <a:sym typeface="思源黑体" panose="020B0500000000000000" pitchFamily="34" charset="-122"/>
              </a:rPr>
              <a:t>      </a:t>
            </a:r>
            <a:r>
              <a:rPr lang="zh-CN" altLang="en-US" sz="2800" b="1" dirty="0">
                <a:latin typeface="微软雅黑" panose="020B0503020204020204" pitchFamily="34" charset="-122"/>
                <a:ea typeface="微软雅黑" panose="020B0503020204020204" pitchFamily="34" charset="-122"/>
                <a:cs typeface="+mn-ea"/>
                <a:sym typeface="思源黑体" panose="020B0500000000000000" pitchFamily="34" charset="-122"/>
              </a:rPr>
              <a:t>大学生要在坚定理想信念上下功夫，为人生的发展筑牢信仰之基，补足精神之钙，把握思想之舵。</a:t>
            </a:r>
          </a:p>
        </p:txBody>
      </p:sp>
      <p:pic>
        <p:nvPicPr>
          <p:cNvPr id="4" name="图片 3">
            <a:extLst>
              <a:ext uri="{FF2B5EF4-FFF2-40B4-BE49-F238E27FC236}">
                <a16:creationId xmlns:a16="http://schemas.microsoft.com/office/drawing/2014/main" xmlns="" id="{D0DE247D-03E5-4871-8651-310F982CB010}"/>
              </a:ext>
            </a:extLst>
          </p:cNvPr>
          <p:cNvPicPr>
            <a:picLocks noChangeAspect="1"/>
          </p:cNvPicPr>
          <p:nvPr/>
        </p:nvPicPr>
        <p:blipFill>
          <a:blip r:embed="rId3" cstate="print"/>
          <a:stretch>
            <a:fillRect/>
          </a:stretch>
        </p:blipFill>
        <p:spPr>
          <a:xfrm>
            <a:off x="7325136" y="2074494"/>
            <a:ext cx="3711250" cy="3138616"/>
          </a:xfrm>
          <a:prstGeom prst="rect">
            <a:avLst/>
          </a:prstGeom>
        </p:spPr>
      </p:pic>
    </p:spTree>
    <p:extLst>
      <p:ext uri="{BB962C8B-B14F-4D97-AF65-F5344CB8AC3E}">
        <p14:creationId xmlns:p14="http://schemas.microsoft.com/office/powerpoint/2010/main" xmlns="" val="711813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7">
            <a:extLst>
              <a:ext uri="{FF2B5EF4-FFF2-40B4-BE49-F238E27FC236}">
                <a16:creationId xmlns:a16="http://schemas.microsoft.com/office/drawing/2014/main" xmlns="" id="{5D958792-983E-4E39-937A-77C5A8B48E0E}"/>
              </a:ext>
            </a:extLst>
          </p:cNvPr>
          <p:cNvSpPr txBox="1"/>
          <p:nvPr/>
        </p:nvSpPr>
        <p:spPr>
          <a:xfrm>
            <a:off x="556462" y="1212625"/>
            <a:ext cx="6316285" cy="584775"/>
          </a:xfrm>
          <a:prstGeom prst="rect">
            <a:avLst/>
          </a:prstGeom>
          <a:noFill/>
        </p:spPr>
        <p:txBody>
          <a:bodyPr wrap="square" rtlCol="0">
            <a:spAutoFit/>
          </a:bodyPr>
          <a:lstStyle/>
          <a:p>
            <a:r>
              <a:rPr lang="zh-CN" altLang="en-US" sz="3200" b="1" dirty="0">
                <a:solidFill>
                  <a:srgbClr val="AA454B"/>
                </a:solidFill>
                <a:latin typeface="微软雅黑" panose="020B0503020204020204" pitchFamily="34" charset="-122"/>
                <a:ea typeface="微软雅黑" panose="020B0503020204020204" pitchFamily="34" charset="-122"/>
              </a:rPr>
              <a:t>（四）理想信念提高精神境界</a:t>
            </a:r>
          </a:p>
        </p:txBody>
      </p:sp>
      <p:sp>
        <p:nvSpPr>
          <p:cNvPr id="3" name="文本框 24">
            <a:extLst>
              <a:ext uri="{FF2B5EF4-FFF2-40B4-BE49-F238E27FC236}">
                <a16:creationId xmlns:a16="http://schemas.microsoft.com/office/drawing/2014/main" xmlns="" id="{B7B1CD8E-917E-4A49-9A92-C5BF71A3D1DD}"/>
              </a:ext>
            </a:extLst>
          </p:cNvPr>
          <p:cNvSpPr txBox="1"/>
          <p:nvPr/>
        </p:nvSpPr>
        <p:spPr>
          <a:xfrm>
            <a:off x="527407" y="2112872"/>
            <a:ext cx="6721213" cy="3477875"/>
          </a:xfrm>
          <a:prstGeom prst="rect">
            <a:avLst/>
          </a:prstGeom>
          <a:noFill/>
        </p:spPr>
        <p:txBody>
          <a:bodyPr wrap="square" rtlCol="0">
            <a:spAutoFit/>
          </a:bodyPr>
          <a:lstStyle/>
          <a:p>
            <a:pPr>
              <a:spcBef>
                <a:spcPts val="1200"/>
              </a:spcBef>
            </a:pPr>
            <a:r>
              <a:rPr lang="zh-CN" altLang="en-US" sz="3200" dirty="0">
                <a:solidFill>
                  <a:srgbClr val="093F44"/>
                </a:solidFill>
                <a:latin typeface="华康俪金黑W8" panose="020B0809000000000000" pitchFamily="49" charset="-122"/>
                <a:ea typeface="华康俪金黑W8" panose="020B0809000000000000" pitchFamily="49" charset="-122"/>
              </a:rPr>
              <a:t>   </a:t>
            </a:r>
            <a:r>
              <a:rPr lang="zh-CN" altLang="en-US" sz="2800" dirty="0">
                <a:solidFill>
                  <a:srgbClr val="093F44"/>
                </a:solidFill>
                <a:latin typeface="华康俪金黑W8" panose="020B0809000000000000" pitchFamily="49" charset="-122"/>
                <a:ea typeface="华康俪金黑W8" panose="020B0809000000000000" pitchFamily="49" charset="-122"/>
              </a:rPr>
              <a:t>理想信念是衡量一个人精神境界高下的重要标尺。</a:t>
            </a:r>
            <a:endParaRPr lang="en-US" altLang="zh-CN" sz="2800" dirty="0">
              <a:solidFill>
                <a:srgbClr val="093F44"/>
              </a:solidFill>
              <a:latin typeface="华康俪金黑W8" panose="020B0809000000000000" pitchFamily="49" charset="-122"/>
              <a:ea typeface="华康俪金黑W8" panose="020B0809000000000000" pitchFamily="49" charset="-122"/>
            </a:endParaRPr>
          </a:p>
          <a:p>
            <a:pPr>
              <a:spcBef>
                <a:spcPts val="1200"/>
              </a:spcBef>
            </a:pPr>
            <a:endParaRPr lang="en-US" altLang="zh-CN" sz="2800" dirty="0">
              <a:solidFill>
                <a:srgbClr val="093F44"/>
              </a:solidFill>
              <a:latin typeface="华康俪金黑W8" panose="020B0809000000000000" pitchFamily="49" charset="-122"/>
              <a:ea typeface="华康俪金黑W8" panose="020B0809000000000000" pitchFamily="49" charset="-122"/>
            </a:endParaRPr>
          </a:p>
          <a:p>
            <a:pPr>
              <a:spcBef>
                <a:spcPts val="1200"/>
              </a:spcBef>
            </a:pPr>
            <a:r>
              <a:rPr lang="zh-CN" altLang="en-US" sz="2800" dirty="0">
                <a:solidFill>
                  <a:srgbClr val="093F44"/>
                </a:solidFill>
                <a:latin typeface="华康俪金黑W8" panose="020B0809000000000000" pitchFamily="49" charset="-122"/>
                <a:ea typeface="华康俪金黑W8" panose="020B0809000000000000" pitchFamily="49" charset="-122"/>
              </a:rPr>
              <a:t>   大学生只有树立崇高的理想信念，才能激发起为民族复兴和人民幸福而发愤学习的强烈责任感与使命感，掌握建设祖国、服务人民的本领。</a:t>
            </a:r>
            <a:endParaRPr lang="en-US" altLang="zh-CN" sz="2800" dirty="0">
              <a:solidFill>
                <a:srgbClr val="093F44"/>
              </a:solidFill>
              <a:latin typeface="华康俪金黑W8" panose="020B0809000000000000" pitchFamily="49" charset="-122"/>
              <a:ea typeface="华康俪金黑W8" panose="020B0809000000000000" pitchFamily="49" charset="-122"/>
            </a:endParaRPr>
          </a:p>
        </p:txBody>
      </p:sp>
      <p:pic>
        <p:nvPicPr>
          <p:cNvPr id="4" name="图片 3">
            <a:extLst>
              <a:ext uri="{FF2B5EF4-FFF2-40B4-BE49-F238E27FC236}">
                <a16:creationId xmlns:a16="http://schemas.microsoft.com/office/drawing/2014/main" xmlns="" id="{6751260A-A49C-4CB8-B9ED-34E12C907A10}"/>
              </a:ext>
            </a:extLst>
          </p:cNvPr>
          <p:cNvPicPr>
            <a:picLocks noChangeAspect="1"/>
          </p:cNvPicPr>
          <p:nvPr/>
        </p:nvPicPr>
        <p:blipFill>
          <a:blip r:embed="rId2"/>
          <a:stretch>
            <a:fillRect/>
          </a:stretch>
        </p:blipFill>
        <p:spPr>
          <a:xfrm>
            <a:off x="7579995" y="1797400"/>
            <a:ext cx="4096433" cy="3391309"/>
          </a:xfrm>
          <a:prstGeom prst="rect">
            <a:avLst/>
          </a:prstGeom>
        </p:spPr>
      </p:pic>
      <p:sp>
        <p:nvSpPr>
          <p:cNvPr id="5" name="文本框 4">
            <a:extLst>
              <a:ext uri="{FF2B5EF4-FFF2-40B4-BE49-F238E27FC236}">
                <a16:creationId xmlns:a16="http://schemas.microsoft.com/office/drawing/2014/main" xmlns="" id="{658EE765-BE78-4E30-8157-41F9446946B4}"/>
              </a:ext>
            </a:extLst>
          </p:cNvPr>
          <p:cNvSpPr txBox="1"/>
          <p:nvPr/>
        </p:nvSpPr>
        <p:spPr>
          <a:xfrm>
            <a:off x="8530046" y="5590747"/>
            <a:ext cx="3775166" cy="523220"/>
          </a:xfrm>
          <a:prstGeom prst="rect">
            <a:avLst/>
          </a:prstGeom>
          <a:noFill/>
        </p:spPr>
        <p:txBody>
          <a:bodyPr wrap="square" rtlCol="0">
            <a:spAutoFit/>
          </a:bodyPr>
          <a:lstStyle/>
          <a:p>
            <a:r>
              <a:rPr lang="zh-CN" altLang="en-US" sz="2800" b="1" dirty="0">
                <a:solidFill>
                  <a:srgbClr val="0000FF"/>
                </a:solidFill>
              </a:rPr>
              <a:t>徐本禹的故事</a:t>
            </a:r>
          </a:p>
        </p:txBody>
      </p:sp>
    </p:spTree>
    <p:extLst>
      <p:ext uri="{BB962C8B-B14F-4D97-AF65-F5344CB8AC3E}">
        <p14:creationId xmlns:p14="http://schemas.microsoft.com/office/powerpoint/2010/main" xmlns="" val="339285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 id="{7B78A171-E0B7-4A46-8B9A-6551DE9D1915}"/>
              </a:ext>
            </a:extLst>
          </p:cNvPr>
          <p:cNvSpPr/>
          <p:nvPr/>
        </p:nvSpPr>
        <p:spPr>
          <a:xfrm>
            <a:off x="1287857" y="1563862"/>
            <a:ext cx="1241982" cy="1286112"/>
          </a:xfrm>
          <a:prstGeom prst="roundRect">
            <a:avLst/>
          </a:prstGeom>
          <a:solidFill>
            <a:srgbClr val="599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956"/>
              </a:solidFill>
            </a:endParaRPr>
          </a:p>
        </p:txBody>
      </p:sp>
      <p:sp>
        <p:nvSpPr>
          <p:cNvPr id="3" name="文本框 2">
            <a:extLst>
              <a:ext uri="{FF2B5EF4-FFF2-40B4-BE49-F238E27FC236}">
                <a16:creationId xmlns:a16="http://schemas.microsoft.com/office/drawing/2014/main" xmlns="" id="{3E2E128B-7878-4B92-82D4-B251964659C1}"/>
              </a:ext>
            </a:extLst>
          </p:cNvPr>
          <p:cNvSpPr txBox="1"/>
          <p:nvPr/>
        </p:nvSpPr>
        <p:spPr>
          <a:xfrm>
            <a:off x="3524936" y="1851255"/>
            <a:ext cx="5775815" cy="646331"/>
          </a:xfrm>
          <a:prstGeom prst="rect">
            <a:avLst/>
          </a:prstGeom>
          <a:noFill/>
        </p:spPr>
        <p:txBody>
          <a:bodyPr wrap="square" rtlCol="0">
            <a:spAutoFit/>
          </a:bodyPr>
          <a:lstStyle/>
          <a:p>
            <a:pPr algn="ct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理想信念的内涵及其重要性</a:t>
            </a:r>
          </a:p>
        </p:txBody>
      </p:sp>
      <p:sp>
        <p:nvSpPr>
          <p:cNvPr id="4" name="文本框 3">
            <a:extLst>
              <a:ext uri="{FF2B5EF4-FFF2-40B4-BE49-F238E27FC236}">
                <a16:creationId xmlns:a16="http://schemas.microsoft.com/office/drawing/2014/main" xmlns="" id="{EB227F21-DC8D-4767-8F76-439CC0F98F81}"/>
              </a:ext>
            </a:extLst>
          </p:cNvPr>
          <p:cNvSpPr txBox="1"/>
          <p:nvPr/>
        </p:nvSpPr>
        <p:spPr>
          <a:xfrm>
            <a:off x="1563627" y="1768101"/>
            <a:ext cx="927022" cy="1107996"/>
          </a:xfrm>
          <a:prstGeom prst="rect">
            <a:avLst/>
          </a:prstGeom>
          <a:noFill/>
        </p:spPr>
        <p:txBody>
          <a:bodyPr wrap="square" rtlCol="0">
            <a:spAutoFit/>
          </a:bodyPr>
          <a:lstStyle/>
          <a:p>
            <a:r>
              <a:rPr lang="en-US" altLang="zh-CN" sz="6600" b="1" dirty="0">
                <a:solidFill>
                  <a:srgbClr val="FFFFFF"/>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1</a:t>
            </a:r>
            <a:endParaRPr lang="zh-CN" altLang="en-US" sz="6600" b="1" dirty="0">
              <a:gradFill>
                <a:gsLst>
                  <a:gs pos="29000">
                    <a:srgbClr val="B91319"/>
                  </a:gs>
                  <a:gs pos="0">
                    <a:srgbClr val="DC1218"/>
                  </a:gs>
                  <a:gs pos="79000">
                    <a:srgbClr val="9E0E18"/>
                  </a:gs>
                  <a:gs pos="58000">
                    <a:srgbClr val="A61319"/>
                  </a:gs>
                  <a:gs pos="100000">
                    <a:srgbClr val="901518"/>
                  </a:gs>
                </a:gsLst>
                <a:path path="circle">
                  <a:fillToRect l="50000" t="50000" r="50000" b="50000"/>
                </a:path>
              </a:gra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grpSp>
        <p:nvGrpSpPr>
          <p:cNvPr id="5" name="组合 4">
            <a:extLst>
              <a:ext uri="{FF2B5EF4-FFF2-40B4-BE49-F238E27FC236}">
                <a16:creationId xmlns:a16="http://schemas.microsoft.com/office/drawing/2014/main" xmlns="" id="{6E31B050-A88D-484F-AE3E-88430AF1D562}"/>
              </a:ext>
            </a:extLst>
          </p:cNvPr>
          <p:cNvGrpSpPr/>
          <p:nvPr/>
        </p:nvGrpSpPr>
        <p:grpSpPr>
          <a:xfrm>
            <a:off x="3471353" y="2635844"/>
            <a:ext cx="5829398" cy="156784"/>
            <a:chOff x="6426750" y="4143057"/>
            <a:chExt cx="5040000" cy="80962"/>
          </a:xfrm>
        </p:grpSpPr>
        <p:cxnSp>
          <p:nvCxnSpPr>
            <p:cNvPr id="6" name="直接连接符 5">
              <a:extLst>
                <a:ext uri="{FF2B5EF4-FFF2-40B4-BE49-F238E27FC236}">
                  <a16:creationId xmlns:a16="http://schemas.microsoft.com/office/drawing/2014/main" xmlns="" id="{25310A23-28F3-4859-A8FF-8ADB7A62371B}"/>
                </a:ext>
              </a:extLst>
            </p:cNvPr>
            <p:cNvCxnSpPr/>
            <p:nvPr/>
          </p:nvCxnSpPr>
          <p:spPr>
            <a:xfrm flipH="1">
              <a:off x="6426750" y="4143057"/>
              <a:ext cx="5040000" cy="0"/>
            </a:xfrm>
            <a:prstGeom prst="line">
              <a:avLst/>
            </a:prstGeom>
            <a:ln w="12700">
              <a:solidFill>
                <a:srgbClr val="599B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00326C66-FCC1-4764-AC4B-90960D36B391}"/>
                </a:ext>
              </a:extLst>
            </p:cNvPr>
            <p:cNvCxnSpPr/>
            <p:nvPr/>
          </p:nvCxnSpPr>
          <p:spPr>
            <a:xfrm flipH="1">
              <a:off x="6426750" y="4224019"/>
              <a:ext cx="5040000" cy="0"/>
            </a:xfrm>
            <a:prstGeom prst="line">
              <a:avLst/>
            </a:prstGeom>
            <a:ln w="38100">
              <a:solidFill>
                <a:srgbClr val="599B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8" name="图示 7">
            <a:extLst>
              <a:ext uri="{FF2B5EF4-FFF2-40B4-BE49-F238E27FC236}">
                <a16:creationId xmlns:a16="http://schemas.microsoft.com/office/drawing/2014/main" xmlns="" id="{3E1626CD-3261-4EF0-B0AA-DA54E574180F}"/>
              </a:ext>
            </a:extLst>
          </p:cNvPr>
          <p:cNvGraphicFramePr/>
          <p:nvPr/>
        </p:nvGraphicFramePr>
        <p:xfrm>
          <a:off x="2529839" y="3317966"/>
          <a:ext cx="7320497" cy="1670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88952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7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750" fill="hold"/>
                                        <p:tgtEl>
                                          <p:spTgt spid="3"/>
                                        </p:tgtEl>
                                        <p:attrNameLst>
                                          <p:attrName>ppt_y</p:attrName>
                                        </p:attrNameLst>
                                      </p:cBhvr>
                                      <p:tavLst>
                                        <p:tav tm="0">
                                          <p:val>
                                            <p:strVal val="#ppt_y"/>
                                          </p:val>
                                        </p:tav>
                                        <p:tav tm="100000">
                                          <p:val>
                                            <p:strVal val="#ppt_y"/>
                                          </p:val>
                                        </p:tav>
                                      </p:tavLst>
                                    </p:anim>
                                    <p:anim calcmode="lin" valueType="num">
                                      <p:cBhvr>
                                        <p:cTn id="21" dur="7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7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75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xmlns="" id="{6916D1D2-E348-4EC2-B863-8A9D8E2DB50B}"/>
              </a:ext>
            </a:extLst>
          </p:cNvPr>
          <p:cNvSpPr/>
          <p:nvPr/>
        </p:nvSpPr>
        <p:spPr>
          <a:xfrm>
            <a:off x="1287857" y="1563862"/>
            <a:ext cx="1241982" cy="1286112"/>
          </a:xfrm>
          <a:prstGeom prst="roundRect">
            <a:avLst/>
          </a:prstGeom>
          <a:solidFill>
            <a:srgbClr val="599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956"/>
              </a:solidFill>
            </a:endParaRPr>
          </a:p>
        </p:txBody>
      </p:sp>
      <p:sp>
        <p:nvSpPr>
          <p:cNvPr id="3" name="文本框 2">
            <a:extLst>
              <a:ext uri="{FF2B5EF4-FFF2-40B4-BE49-F238E27FC236}">
                <a16:creationId xmlns:a16="http://schemas.microsoft.com/office/drawing/2014/main" xmlns="" id="{5A517C6F-9BB7-42BD-80FF-43D4BA089409}"/>
              </a:ext>
            </a:extLst>
          </p:cNvPr>
          <p:cNvSpPr txBox="1"/>
          <p:nvPr/>
        </p:nvSpPr>
        <p:spPr>
          <a:xfrm>
            <a:off x="3524936" y="1851255"/>
            <a:ext cx="5775815" cy="646331"/>
          </a:xfrm>
          <a:prstGeom prst="rect">
            <a:avLst/>
          </a:prstGeom>
          <a:noFill/>
        </p:spPr>
        <p:txBody>
          <a:bodyPr wrap="square" rtlCol="0">
            <a:spAutoFit/>
          </a:bodyPr>
          <a:lstStyle/>
          <a:p>
            <a:pPr algn="ctr"/>
            <a:r>
              <a:rPr lang="zh-CN" altLang="en-US" sz="3600" b="1" dirty="0">
                <a:solidFill>
                  <a:schemeClr val="tx1">
                    <a:lumMod val="85000"/>
                    <a:lumOff val="15000"/>
                  </a:schemeClr>
                </a:solidFill>
                <a:latin typeface="微软雅黑" panose="020B0503020204020204" pitchFamily="34" charset="-122"/>
                <a:ea typeface="微软雅黑" panose="020B0503020204020204" pitchFamily="34" charset="-122"/>
              </a:rPr>
              <a:t>坚定信仰信念信心</a:t>
            </a:r>
          </a:p>
        </p:txBody>
      </p:sp>
      <p:sp>
        <p:nvSpPr>
          <p:cNvPr id="4" name="文本框 3">
            <a:extLst>
              <a:ext uri="{FF2B5EF4-FFF2-40B4-BE49-F238E27FC236}">
                <a16:creationId xmlns:a16="http://schemas.microsoft.com/office/drawing/2014/main" xmlns="" id="{D8F9D132-BD6A-4E23-8632-72E8099814A0}"/>
              </a:ext>
            </a:extLst>
          </p:cNvPr>
          <p:cNvSpPr txBox="1"/>
          <p:nvPr/>
        </p:nvSpPr>
        <p:spPr>
          <a:xfrm>
            <a:off x="1563627" y="1708788"/>
            <a:ext cx="759443" cy="1107996"/>
          </a:xfrm>
          <a:prstGeom prst="rect">
            <a:avLst/>
          </a:prstGeom>
          <a:solidFill>
            <a:srgbClr val="599BD7"/>
          </a:solidFill>
        </p:spPr>
        <p:txBody>
          <a:bodyPr wrap="square" rtlCol="0">
            <a:spAutoFit/>
          </a:bodyPr>
          <a:lstStyle/>
          <a:p>
            <a:r>
              <a:rPr lang="en-US" altLang="zh-CN" sz="6600" b="1" dirty="0">
                <a:solidFill>
                  <a:srgbClr val="FFFFFF"/>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2</a:t>
            </a:r>
            <a:endParaRPr lang="zh-CN" altLang="en-US" sz="6600" b="1" dirty="0">
              <a:gradFill>
                <a:gsLst>
                  <a:gs pos="29000">
                    <a:srgbClr val="B91319"/>
                  </a:gs>
                  <a:gs pos="0">
                    <a:srgbClr val="DC1218"/>
                  </a:gs>
                  <a:gs pos="79000">
                    <a:srgbClr val="9E0E18"/>
                  </a:gs>
                  <a:gs pos="58000">
                    <a:srgbClr val="A61319"/>
                  </a:gs>
                  <a:gs pos="100000">
                    <a:srgbClr val="901518"/>
                  </a:gs>
                </a:gsLst>
                <a:path path="circle">
                  <a:fillToRect l="50000" t="50000" r="50000" b="50000"/>
                </a:path>
              </a:gra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grpSp>
        <p:nvGrpSpPr>
          <p:cNvPr id="5" name="组合 4">
            <a:extLst>
              <a:ext uri="{FF2B5EF4-FFF2-40B4-BE49-F238E27FC236}">
                <a16:creationId xmlns:a16="http://schemas.microsoft.com/office/drawing/2014/main" xmlns="" id="{E948BCC3-A1C4-433D-8A50-BF3BD9AB1C45}"/>
              </a:ext>
            </a:extLst>
          </p:cNvPr>
          <p:cNvGrpSpPr/>
          <p:nvPr/>
        </p:nvGrpSpPr>
        <p:grpSpPr>
          <a:xfrm>
            <a:off x="3471353" y="2635843"/>
            <a:ext cx="5949438" cy="240253"/>
            <a:chOff x="6426750" y="4143057"/>
            <a:chExt cx="5040000" cy="80962"/>
          </a:xfrm>
        </p:grpSpPr>
        <p:cxnSp>
          <p:nvCxnSpPr>
            <p:cNvPr id="6" name="直接连接符 5">
              <a:extLst>
                <a:ext uri="{FF2B5EF4-FFF2-40B4-BE49-F238E27FC236}">
                  <a16:creationId xmlns:a16="http://schemas.microsoft.com/office/drawing/2014/main" xmlns="" id="{922A03AD-F72B-466A-9CC2-986B00A3B924}"/>
                </a:ext>
              </a:extLst>
            </p:cNvPr>
            <p:cNvCxnSpPr/>
            <p:nvPr/>
          </p:nvCxnSpPr>
          <p:spPr>
            <a:xfrm flipH="1">
              <a:off x="6426750" y="4143057"/>
              <a:ext cx="5040000" cy="0"/>
            </a:xfrm>
            <a:prstGeom prst="line">
              <a:avLst/>
            </a:prstGeom>
            <a:ln w="12700">
              <a:solidFill>
                <a:srgbClr val="599B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A23F9728-B3FD-46C4-8634-84600509FAED}"/>
                </a:ext>
              </a:extLst>
            </p:cNvPr>
            <p:cNvCxnSpPr/>
            <p:nvPr/>
          </p:nvCxnSpPr>
          <p:spPr>
            <a:xfrm flipH="1">
              <a:off x="6426750" y="4224019"/>
              <a:ext cx="5040000" cy="0"/>
            </a:xfrm>
            <a:prstGeom prst="line">
              <a:avLst/>
            </a:prstGeom>
            <a:ln w="38100">
              <a:solidFill>
                <a:srgbClr val="599B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8" name="图示 7">
            <a:extLst>
              <a:ext uri="{FF2B5EF4-FFF2-40B4-BE49-F238E27FC236}">
                <a16:creationId xmlns:a16="http://schemas.microsoft.com/office/drawing/2014/main" xmlns="" id="{13A9505A-9275-49C2-9061-361F365F82D1}"/>
              </a:ext>
            </a:extLst>
          </p:cNvPr>
          <p:cNvGraphicFramePr/>
          <p:nvPr>
            <p:extLst>
              <p:ext uri="{D42A27DB-BD31-4B8C-83A1-F6EECF244321}">
                <p14:modId xmlns:p14="http://schemas.microsoft.com/office/powerpoint/2010/main" xmlns="" val="4242093"/>
              </p:ext>
            </p:extLst>
          </p:nvPr>
        </p:nvGraphicFramePr>
        <p:xfrm>
          <a:off x="2529839" y="3317966"/>
          <a:ext cx="7320497" cy="1670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组合 8">
            <a:extLst>
              <a:ext uri="{FF2B5EF4-FFF2-40B4-BE49-F238E27FC236}">
                <a16:creationId xmlns:a16="http://schemas.microsoft.com/office/drawing/2014/main" xmlns="" id="{9193487C-C0AC-449E-9CA1-DBF408079C55}"/>
              </a:ext>
            </a:extLst>
          </p:cNvPr>
          <p:cNvGrpSpPr/>
          <p:nvPr/>
        </p:nvGrpSpPr>
        <p:grpSpPr>
          <a:xfrm>
            <a:off x="2488003" y="5184807"/>
            <a:ext cx="7320497" cy="771397"/>
            <a:chOff x="0" y="899436"/>
            <a:chExt cx="7320497" cy="771397"/>
          </a:xfrm>
          <a:scene3d>
            <a:camera prst="orthographicFront"/>
            <a:lightRig rig="flat" dir="t"/>
          </a:scene3d>
        </p:grpSpPr>
        <p:sp>
          <p:nvSpPr>
            <p:cNvPr id="10" name="圆角矩形 9">
              <a:extLst>
                <a:ext uri="{FF2B5EF4-FFF2-40B4-BE49-F238E27FC236}">
                  <a16:creationId xmlns:a16="http://schemas.microsoft.com/office/drawing/2014/main" xmlns="" id="{0782AA04-3AF8-4040-BE4F-CD2949711F3C}"/>
                </a:ext>
              </a:extLst>
            </p:cNvPr>
            <p:cNvSpPr/>
            <p:nvPr/>
          </p:nvSpPr>
          <p:spPr>
            <a:xfrm>
              <a:off x="0" y="901047"/>
              <a:ext cx="7320497" cy="769786"/>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sp>
        <p:sp>
          <p:nvSpPr>
            <p:cNvPr id="11" name="圆角矩形 4">
              <a:extLst>
                <a:ext uri="{FF2B5EF4-FFF2-40B4-BE49-F238E27FC236}">
                  <a16:creationId xmlns:a16="http://schemas.microsoft.com/office/drawing/2014/main" xmlns="" id="{96FAF4EB-4FFC-44CB-8D03-201DE092F8D5}"/>
                </a:ext>
              </a:extLst>
            </p:cNvPr>
            <p:cNvSpPr txBox="1"/>
            <p:nvPr/>
          </p:nvSpPr>
          <p:spPr>
            <a:xfrm>
              <a:off x="37578" y="899436"/>
              <a:ext cx="7245341" cy="694630"/>
            </a:xfrm>
            <a:prstGeom prst="rect">
              <a:avLst/>
            </a:prstGeom>
            <a:solidFill>
              <a:schemeClr val="accent2"/>
            </a:solidFill>
            <a:sp3d/>
          </p:spPr>
          <p:style>
            <a:lnRef idx="0">
              <a:scrgbClr r="0" g="0" b="0"/>
            </a:lnRef>
            <a:fillRef idx="0">
              <a:scrgbClr r="0" g="0" b="0"/>
            </a:fillRef>
            <a:effectRef idx="0">
              <a:scrgbClr r="0" g="0" b="0"/>
            </a:effectRef>
            <a:fontRef idx="minor">
              <a:schemeClr val="dk1"/>
            </a:fontRef>
          </p:style>
          <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zh-CN" altLang="en-US" sz="2900" b="1" kern="1200" dirty="0"/>
                <a:t>（</a:t>
              </a:r>
              <a:r>
                <a:rPr lang="en-US" altLang="zh-CN" sz="2900" b="1" dirty="0"/>
                <a:t>3</a:t>
              </a:r>
              <a:r>
                <a:rPr lang="zh-CN" altLang="en-US" sz="2900" b="1" kern="1200" dirty="0"/>
                <a:t>）</a:t>
              </a:r>
              <a:r>
                <a:rPr lang="zh-CN" altLang="en-US" sz="2900" b="1" dirty="0"/>
                <a:t>增强对实现中华民族伟大复兴的信心</a:t>
              </a:r>
              <a:endParaRPr lang="zh-CN" altLang="en-US" sz="2900" b="1" kern="1200" dirty="0"/>
            </a:p>
          </p:txBody>
        </p:sp>
      </p:grpSp>
    </p:spTree>
    <p:extLst>
      <p:ext uri="{BB962C8B-B14F-4D97-AF65-F5344CB8AC3E}">
        <p14:creationId xmlns:p14="http://schemas.microsoft.com/office/powerpoint/2010/main" xmlns="" val="44506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outVertical)">
                                      <p:cBhvr>
                                        <p:cTn id="15" dur="500"/>
                                        <p:tgtEl>
                                          <p:spTgt spid="5"/>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3"/>
                                        </p:tgtEl>
                                        <p:attrNameLst>
                                          <p:attrName>style.visibility</p:attrName>
                                        </p:attrNameLst>
                                      </p:cBhvr>
                                      <p:to>
                                        <p:strVal val="visible"/>
                                      </p:to>
                                    </p:set>
                                    <p:anim calcmode="lin" valueType="num">
                                      <p:cBhvr>
                                        <p:cTn id="19" dur="7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0" dur="750" fill="hold"/>
                                        <p:tgtEl>
                                          <p:spTgt spid="3"/>
                                        </p:tgtEl>
                                        <p:attrNameLst>
                                          <p:attrName>ppt_y</p:attrName>
                                        </p:attrNameLst>
                                      </p:cBhvr>
                                      <p:tavLst>
                                        <p:tav tm="0">
                                          <p:val>
                                            <p:strVal val="#ppt_y"/>
                                          </p:val>
                                        </p:tav>
                                        <p:tav tm="100000">
                                          <p:val>
                                            <p:strVal val="#ppt_y"/>
                                          </p:val>
                                        </p:tav>
                                      </p:tavLst>
                                    </p:anim>
                                    <p:anim calcmode="lin" valueType="num">
                                      <p:cBhvr>
                                        <p:cTn id="21" dur="7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2" dur="7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3" dur="75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7C6286AB-2CD2-4387-9219-65FC5F923C1F}"/>
              </a:ext>
            </a:extLst>
          </p:cNvPr>
          <p:cNvPicPr>
            <a:picLocks noChangeAspect="1"/>
          </p:cNvPicPr>
          <p:nvPr/>
        </p:nvPicPr>
        <p:blipFill>
          <a:blip r:embed="rId2"/>
          <a:stretch>
            <a:fillRect/>
          </a:stretch>
        </p:blipFill>
        <p:spPr>
          <a:xfrm>
            <a:off x="1427661" y="1758238"/>
            <a:ext cx="2517866" cy="3426249"/>
          </a:xfrm>
          <a:prstGeom prst="rect">
            <a:avLst/>
          </a:prstGeom>
        </p:spPr>
      </p:pic>
      <p:pic>
        <p:nvPicPr>
          <p:cNvPr id="3" name="图片 2">
            <a:extLst>
              <a:ext uri="{FF2B5EF4-FFF2-40B4-BE49-F238E27FC236}">
                <a16:creationId xmlns:a16="http://schemas.microsoft.com/office/drawing/2014/main" xmlns="" id="{56334D9B-DD9C-4378-9CE5-B14268B1AF3C}"/>
              </a:ext>
            </a:extLst>
          </p:cNvPr>
          <p:cNvPicPr>
            <a:picLocks noChangeAspect="1"/>
          </p:cNvPicPr>
          <p:nvPr/>
        </p:nvPicPr>
        <p:blipFill>
          <a:blip r:embed="rId3"/>
          <a:stretch>
            <a:fillRect/>
          </a:stretch>
        </p:blipFill>
        <p:spPr>
          <a:xfrm>
            <a:off x="5556291" y="1196050"/>
            <a:ext cx="4919898" cy="2255716"/>
          </a:xfrm>
          <a:prstGeom prst="rect">
            <a:avLst/>
          </a:prstGeom>
        </p:spPr>
      </p:pic>
      <p:pic>
        <p:nvPicPr>
          <p:cNvPr id="4" name="图片 3">
            <a:extLst>
              <a:ext uri="{FF2B5EF4-FFF2-40B4-BE49-F238E27FC236}">
                <a16:creationId xmlns:a16="http://schemas.microsoft.com/office/drawing/2014/main" xmlns="" id="{785DE9D8-1110-496D-A157-225B84C6E92E}"/>
              </a:ext>
            </a:extLst>
          </p:cNvPr>
          <p:cNvPicPr>
            <a:picLocks noChangeAspect="1"/>
          </p:cNvPicPr>
          <p:nvPr/>
        </p:nvPicPr>
        <p:blipFill>
          <a:blip r:embed="rId4"/>
          <a:stretch>
            <a:fillRect/>
          </a:stretch>
        </p:blipFill>
        <p:spPr>
          <a:xfrm>
            <a:off x="5556291" y="3668381"/>
            <a:ext cx="5212532" cy="2670279"/>
          </a:xfrm>
          <a:prstGeom prst="rect">
            <a:avLst/>
          </a:prstGeom>
        </p:spPr>
      </p:pic>
    </p:spTree>
    <p:extLst>
      <p:ext uri="{BB962C8B-B14F-4D97-AF65-F5344CB8AC3E}">
        <p14:creationId xmlns:p14="http://schemas.microsoft.com/office/powerpoint/2010/main" xmlns="" val="1929597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70A51E55-D8F2-414E-9F2D-F967F7F9C455}"/>
              </a:ext>
            </a:extLst>
          </p:cNvPr>
          <p:cNvPicPr>
            <a:picLocks noChangeAspect="1"/>
          </p:cNvPicPr>
          <p:nvPr/>
        </p:nvPicPr>
        <p:blipFill>
          <a:blip r:embed="rId2"/>
          <a:stretch>
            <a:fillRect/>
          </a:stretch>
        </p:blipFill>
        <p:spPr>
          <a:xfrm>
            <a:off x="7566064" y="1091399"/>
            <a:ext cx="3955966" cy="2126913"/>
          </a:xfrm>
          <a:prstGeom prst="ellipse">
            <a:avLst/>
          </a:prstGeom>
          <a:ln>
            <a:noFill/>
          </a:ln>
          <a:effectLst>
            <a:softEdge rad="112500"/>
          </a:effectLst>
        </p:spPr>
      </p:pic>
      <p:sp>
        <p:nvSpPr>
          <p:cNvPr id="3" name="文本框 2">
            <a:extLst>
              <a:ext uri="{FF2B5EF4-FFF2-40B4-BE49-F238E27FC236}">
                <a16:creationId xmlns:a16="http://schemas.microsoft.com/office/drawing/2014/main" xmlns="" id="{D1FE4DB5-CC67-4199-A61F-C5F6936A964E}"/>
              </a:ext>
            </a:extLst>
          </p:cNvPr>
          <p:cNvSpPr txBox="1"/>
          <p:nvPr/>
        </p:nvSpPr>
        <p:spPr>
          <a:xfrm>
            <a:off x="518161" y="1005943"/>
            <a:ext cx="7047903" cy="683264"/>
          </a:xfrm>
          <a:prstGeom prst="rect">
            <a:avLst/>
          </a:prstGeom>
          <a:noFill/>
        </p:spPr>
        <p:txBody>
          <a:bodyPr wrap="square" rtlCol="0">
            <a:spAutoFit/>
          </a:bodyPr>
          <a:lstStyle/>
          <a:p>
            <a:pPr>
              <a:lnSpc>
                <a:spcPct val="80000"/>
              </a:lnSpc>
            </a:pPr>
            <a:r>
              <a:rPr lang="zh-CN" altLang="en-US" sz="2400" b="1" dirty="0">
                <a:latin typeface="微软雅黑" panose="020B0503020204020204" pitchFamily="34" charset="-122"/>
                <a:ea typeface="微软雅黑" panose="020B0503020204020204" pitchFamily="34" charset="-122"/>
              </a:rPr>
              <a:t>马克思主义深刻揭示了自然界、人类社会、人类思维发展的普遍规律，为人类社会进步指明了方向。</a:t>
            </a:r>
          </a:p>
        </p:txBody>
      </p:sp>
      <p:sp>
        <p:nvSpPr>
          <p:cNvPr id="4" name="文本框 3">
            <a:extLst>
              <a:ext uri="{FF2B5EF4-FFF2-40B4-BE49-F238E27FC236}">
                <a16:creationId xmlns:a16="http://schemas.microsoft.com/office/drawing/2014/main" xmlns="" id="{22990538-0DBB-4EA8-ACF9-B850A347C378}"/>
              </a:ext>
            </a:extLst>
          </p:cNvPr>
          <p:cNvSpPr txBox="1"/>
          <p:nvPr/>
        </p:nvSpPr>
        <p:spPr>
          <a:xfrm>
            <a:off x="504980" y="1942946"/>
            <a:ext cx="7047903" cy="978729"/>
          </a:xfrm>
          <a:prstGeom prst="rect">
            <a:avLst/>
          </a:prstGeom>
          <a:noFill/>
        </p:spPr>
        <p:txBody>
          <a:bodyPr wrap="square" rtlCol="0">
            <a:spAutoFit/>
          </a:bodyPr>
          <a:lstStyle/>
          <a:p>
            <a:pPr>
              <a:lnSpc>
                <a:spcPct val="80000"/>
              </a:lnSpc>
            </a:pPr>
            <a:r>
              <a:rPr lang="zh-CN" altLang="en-US" sz="2400" b="1" dirty="0">
                <a:latin typeface="微软雅黑" panose="020B0503020204020204" pitchFamily="34" charset="-122"/>
                <a:ea typeface="微软雅黑" panose="020B0503020204020204" pitchFamily="34" charset="-122"/>
              </a:rPr>
              <a:t>马克思主义坚持实现人民解放、维护人民利益的立场、以实现人的自由而全面发展和全人类解放为己任，反映了人类对理想社会的美好憧憬。</a:t>
            </a:r>
          </a:p>
        </p:txBody>
      </p:sp>
      <p:sp>
        <p:nvSpPr>
          <p:cNvPr id="5" name="文本框 4">
            <a:extLst>
              <a:ext uri="{FF2B5EF4-FFF2-40B4-BE49-F238E27FC236}">
                <a16:creationId xmlns:a16="http://schemas.microsoft.com/office/drawing/2014/main" xmlns="" id="{4F78711C-BDA3-4548-88B1-F930D6C00B78}"/>
              </a:ext>
            </a:extLst>
          </p:cNvPr>
          <p:cNvSpPr txBox="1"/>
          <p:nvPr/>
        </p:nvSpPr>
        <p:spPr>
          <a:xfrm>
            <a:off x="396237" y="3544392"/>
            <a:ext cx="7047903" cy="1274195"/>
          </a:xfrm>
          <a:prstGeom prst="rect">
            <a:avLst/>
          </a:prstGeom>
          <a:noFill/>
        </p:spPr>
        <p:txBody>
          <a:bodyPr wrap="square" rtlCol="0">
            <a:spAutoFit/>
          </a:bodyPr>
          <a:lstStyle/>
          <a:p>
            <a:pPr>
              <a:lnSpc>
                <a:spcPct val="80000"/>
              </a:lnSpc>
            </a:pPr>
            <a:r>
              <a:rPr lang="zh-CN" altLang="en-US" sz="2400" b="1" dirty="0">
                <a:latin typeface="微软雅黑" panose="020B0503020204020204" pitchFamily="34" charset="-122"/>
                <a:ea typeface="微软雅黑" panose="020B0503020204020204" pitchFamily="34" charset="-122"/>
              </a:rPr>
              <a:t>马克思主义揭示了事物的本质、内在联系及发展规律，是“伟大的认识工具”，是人们观察世界、分析问题的有力思想武器。</a:t>
            </a:r>
            <a:endParaRPr lang="en-US" altLang="zh-CN" sz="2400" b="1" dirty="0">
              <a:latin typeface="微软雅黑" panose="020B0503020204020204" pitchFamily="34" charset="-122"/>
              <a:ea typeface="微软雅黑" panose="020B0503020204020204" pitchFamily="34" charset="-122"/>
            </a:endParaRPr>
          </a:p>
          <a:p>
            <a:pPr>
              <a:lnSpc>
                <a:spcPct val="80000"/>
              </a:lnSpc>
            </a:pPr>
            <a:endParaRPr lang="zh-CN" altLang="en-US" sz="24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xmlns="" id="{72B16DDF-5736-4E10-8B31-47948CDD853A}"/>
              </a:ext>
            </a:extLst>
          </p:cNvPr>
          <p:cNvSpPr txBox="1"/>
          <p:nvPr/>
        </p:nvSpPr>
        <p:spPr>
          <a:xfrm>
            <a:off x="274313" y="4703144"/>
            <a:ext cx="9914712" cy="1274195"/>
          </a:xfrm>
          <a:prstGeom prst="rect">
            <a:avLst/>
          </a:prstGeom>
          <a:noFill/>
        </p:spPr>
        <p:txBody>
          <a:bodyPr wrap="square" rtlCol="0">
            <a:spAutoFit/>
          </a:bodyPr>
          <a:lstStyle/>
          <a:p>
            <a:pPr>
              <a:lnSpc>
                <a:spcPct val="80000"/>
              </a:lnSpc>
            </a:pPr>
            <a:r>
              <a:rPr lang="zh-CN" altLang="en-US" sz="2400" b="1" dirty="0">
                <a:latin typeface="微软雅黑" panose="020B0503020204020204" pitchFamily="34" charset="-122"/>
                <a:ea typeface="微软雅黑" panose="020B0503020204020204" pitchFamily="34" charset="-122"/>
              </a:rPr>
              <a:t>马克思主义揭示了事物的本质、内在联系及发展规律，是“伟大的认识工具”，是人们观察世界、分析问题的有力思想武器。</a:t>
            </a:r>
            <a:endParaRPr lang="en-US" altLang="zh-CN" sz="2400" b="1" dirty="0">
              <a:latin typeface="微软雅黑" panose="020B0503020204020204" pitchFamily="34" charset="-122"/>
              <a:ea typeface="微软雅黑" panose="020B0503020204020204" pitchFamily="34" charset="-122"/>
            </a:endParaRPr>
          </a:p>
          <a:p>
            <a:pPr>
              <a:lnSpc>
                <a:spcPct val="80000"/>
              </a:lnSpc>
            </a:pPr>
            <a:r>
              <a:rPr lang="zh-CN" altLang="en-US" sz="2400" b="1" dirty="0">
                <a:latin typeface="微软雅黑" panose="020B0503020204020204" pitchFamily="34" charset="-122"/>
                <a:ea typeface="微软雅黑" panose="020B0503020204020204" pitchFamily="34" charset="-122"/>
              </a:rPr>
              <a:t>马克思主义具有鲜明的实践品格，不仅至力于科学“解释世界”，而且致力于积极“改变世界。”</a:t>
            </a:r>
          </a:p>
        </p:txBody>
      </p:sp>
      <p:sp>
        <p:nvSpPr>
          <p:cNvPr id="7" name="文本框 6">
            <a:extLst>
              <a:ext uri="{FF2B5EF4-FFF2-40B4-BE49-F238E27FC236}">
                <a16:creationId xmlns:a16="http://schemas.microsoft.com/office/drawing/2014/main" xmlns="" id="{A6151D54-2BA0-409C-AF30-19C606A2B388}"/>
              </a:ext>
            </a:extLst>
          </p:cNvPr>
          <p:cNvSpPr txBox="1"/>
          <p:nvPr/>
        </p:nvSpPr>
        <p:spPr>
          <a:xfrm>
            <a:off x="274313" y="6244044"/>
            <a:ext cx="8752121" cy="313932"/>
          </a:xfrm>
          <a:prstGeom prst="rect">
            <a:avLst/>
          </a:prstGeom>
          <a:noFill/>
        </p:spPr>
        <p:txBody>
          <a:bodyPr wrap="square" rtlCol="0">
            <a:spAutoFit/>
          </a:bodyPr>
          <a:lstStyle/>
          <a:p>
            <a:pPr>
              <a:lnSpc>
                <a:spcPct val="80000"/>
              </a:lnSpc>
            </a:pPr>
            <a:r>
              <a:rPr lang="zh-CN" altLang="en-US" b="1" dirty="0">
                <a:latin typeface="微软雅黑" panose="020B0503020204020204" pitchFamily="34" charset="-122"/>
                <a:ea typeface="微软雅黑" panose="020B0503020204020204" pitchFamily="34" charset="-122"/>
              </a:rPr>
              <a:t>人类社会依然至今仍然生活在马克思所阐明的发展规律之中。</a:t>
            </a:r>
          </a:p>
        </p:txBody>
      </p:sp>
      <p:sp>
        <p:nvSpPr>
          <p:cNvPr id="8" name="文本框 7">
            <a:extLst>
              <a:ext uri="{FF2B5EF4-FFF2-40B4-BE49-F238E27FC236}">
                <a16:creationId xmlns:a16="http://schemas.microsoft.com/office/drawing/2014/main" xmlns="" id="{97281B59-D943-4397-8DE1-2F5B2E82F466}"/>
              </a:ext>
            </a:extLst>
          </p:cNvPr>
          <p:cNvSpPr txBox="1"/>
          <p:nvPr/>
        </p:nvSpPr>
        <p:spPr>
          <a:xfrm>
            <a:off x="7231079" y="3544392"/>
            <a:ext cx="4625935" cy="313932"/>
          </a:xfrm>
          <a:prstGeom prst="rect">
            <a:avLst/>
          </a:prstGeom>
          <a:noFill/>
        </p:spPr>
        <p:txBody>
          <a:bodyPr wrap="square" rtlCol="0">
            <a:spAutoFit/>
          </a:bodyPr>
          <a:lstStyle/>
          <a:p>
            <a:pPr>
              <a:lnSpc>
                <a:spcPct val="80000"/>
              </a:lnSpc>
            </a:pPr>
            <a:r>
              <a:rPr lang="zh-CN" altLang="en-US" b="1" dirty="0">
                <a:solidFill>
                  <a:srgbClr val="FF0066"/>
                </a:solidFill>
                <a:latin typeface="仿宋_GB2312" pitchFamily="49" charset="-122"/>
                <a:ea typeface="黑体" panose="02010609060101010101" pitchFamily="49" charset="-122"/>
              </a:rPr>
              <a:t>习近平在哲学社会科学工作座谈会上的讲话</a:t>
            </a:r>
          </a:p>
        </p:txBody>
      </p:sp>
    </p:spTree>
    <p:extLst>
      <p:ext uri="{BB962C8B-B14F-4D97-AF65-F5344CB8AC3E}">
        <p14:creationId xmlns:p14="http://schemas.microsoft.com/office/powerpoint/2010/main" xmlns="" val="2871820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B0041CC0-DCAB-4F68-BD12-21D917D23D44}"/>
              </a:ext>
            </a:extLst>
          </p:cNvPr>
          <p:cNvPicPr>
            <a:picLocks noChangeAspect="1"/>
          </p:cNvPicPr>
          <p:nvPr/>
        </p:nvPicPr>
        <p:blipFill>
          <a:blip r:embed="rId2"/>
          <a:stretch>
            <a:fillRect/>
          </a:stretch>
        </p:blipFill>
        <p:spPr>
          <a:xfrm>
            <a:off x="7649500" y="1305579"/>
            <a:ext cx="3758257" cy="2020616"/>
          </a:xfrm>
          <a:prstGeom prst="ellipse">
            <a:avLst/>
          </a:prstGeom>
          <a:ln>
            <a:noFill/>
          </a:ln>
          <a:effectLst>
            <a:softEdge rad="112500"/>
          </a:effectLst>
        </p:spPr>
      </p:pic>
      <p:sp>
        <p:nvSpPr>
          <p:cNvPr id="3" name="文本框 2">
            <a:extLst>
              <a:ext uri="{FF2B5EF4-FFF2-40B4-BE49-F238E27FC236}">
                <a16:creationId xmlns:a16="http://schemas.microsoft.com/office/drawing/2014/main" xmlns="" id="{5EE57C1F-BC5F-41D8-A1F6-66A9F0D25CE4}"/>
              </a:ext>
            </a:extLst>
          </p:cNvPr>
          <p:cNvSpPr txBox="1"/>
          <p:nvPr/>
        </p:nvSpPr>
        <p:spPr>
          <a:xfrm>
            <a:off x="512629" y="1148822"/>
            <a:ext cx="7047903" cy="4450449"/>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      马克思主义是</a:t>
            </a:r>
            <a:r>
              <a:rPr lang="zh-CN" altLang="en-US" sz="2400" b="1" dirty="0">
                <a:solidFill>
                  <a:srgbClr val="FF0000"/>
                </a:solidFill>
                <a:latin typeface="微软雅黑" panose="020B0503020204020204" pitchFamily="34" charset="-122"/>
                <a:ea typeface="微软雅黑" panose="020B0503020204020204" pitchFamily="34" charset="-122"/>
              </a:rPr>
              <a:t>科学</a:t>
            </a:r>
            <a:r>
              <a:rPr lang="zh-CN" altLang="en-US" sz="2400" b="1" dirty="0">
                <a:latin typeface="微软雅黑" panose="020B0503020204020204" pitchFamily="34" charset="-122"/>
                <a:ea typeface="微软雅黑" panose="020B0503020204020204" pitchFamily="34" charset="-122"/>
              </a:rPr>
              <a:t>的理论，创造性地揭示了人类社会发展规律。</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a:t>
            </a:r>
          </a:p>
          <a:p>
            <a:r>
              <a:rPr lang="zh-CN" altLang="en-US" sz="2400" b="1" dirty="0">
                <a:latin typeface="微软雅黑" panose="020B0503020204020204" pitchFamily="34" charset="-122"/>
                <a:ea typeface="微软雅黑" panose="020B0503020204020204" pitchFamily="34" charset="-122"/>
              </a:rPr>
              <a:t>      马克思主义是</a:t>
            </a:r>
            <a:r>
              <a:rPr lang="zh-CN" altLang="en-US" sz="2400" b="1" dirty="0">
                <a:solidFill>
                  <a:srgbClr val="FF0000"/>
                </a:solidFill>
                <a:latin typeface="微软雅黑" panose="020B0503020204020204" pitchFamily="34" charset="-122"/>
                <a:ea typeface="微软雅黑" panose="020B0503020204020204" pitchFamily="34" charset="-122"/>
              </a:rPr>
              <a:t>人民</a:t>
            </a:r>
            <a:r>
              <a:rPr lang="zh-CN" altLang="en-US" sz="2400" b="1" dirty="0">
                <a:latin typeface="微软雅黑" panose="020B0503020204020204" pitchFamily="34" charset="-122"/>
                <a:ea typeface="微软雅黑" panose="020B0503020204020204" pitchFamily="34" charset="-122"/>
              </a:rPr>
              <a:t>的理论，第一次创立了人民实现自身解放的思想体系。 </a:t>
            </a:r>
            <a:endParaRPr lang="en-US" altLang="zh-CN" sz="2400" b="1" dirty="0">
              <a:latin typeface="微软雅黑" panose="020B0503020204020204" pitchFamily="34" charset="-122"/>
              <a:ea typeface="微软雅黑" panose="020B0503020204020204" pitchFamily="34" charset="-122"/>
            </a:endParaRP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马克思主义是</a:t>
            </a:r>
            <a:r>
              <a:rPr lang="zh-CN" altLang="en-US" sz="2400" b="1" dirty="0">
                <a:solidFill>
                  <a:srgbClr val="FF0000"/>
                </a:solidFill>
                <a:latin typeface="微软雅黑" panose="020B0503020204020204" pitchFamily="34" charset="-122"/>
                <a:ea typeface="微软雅黑" panose="020B0503020204020204" pitchFamily="34" charset="-122"/>
              </a:rPr>
              <a:t>实践</a:t>
            </a:r>
            <a:r>
              <a:rPr lang="zh-CN" altLang="en-US" sz="2400" b="1" dirty="0">
                <a:latin typeface="微软雅黑" panose="020B0503020204020204" pitchFamily="34" charset="-122"/>
                <a:ea typeface="微软雅黑" panose="020B0503020204020204" pitchFamily="34" charset="-122"/>
              </a:rPr>
              <a:t>的理论，指引着人民改造世界的行动。 </a:t>
            </a:r>
            <a:endParaRPr lang="en-US" altLang="zh-CN" sz="2400" b="1" dirty="0">
              <a:latin typeface="微软雅黑" panose="020B0503020204020204" pitchFamily="34" charset="-122"/>
              <a:ea typeface="微软雅黑" panose="020B0503020204020204" pitchFamily="34" charset="-122"/>
            </a:endParaRPr>
          </a:p>
          <a:p>
            <a:endParaRPr lang="zh-CN" altLang="en-US"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      马克思主义是不断发展的开放的理论，始终站在</a:t>
            </a:r>
            <a:r>
              <a:rPr lang="zh-CN" altLang="en-US" sz="2400" b="1" dirty="0">
                <a:solidFill>
                  <a:srgbClr val="FF0000"/>
                </a:solidFill>
                <a:latin typeface="微软雅黑" panose="020B0503020204020204" pitchFamily="34" charset="-122"/>
                <a:ea typeface="微软雅黑" panose="020B0503020204020204" pitchFamily="34" charset="-122"/>
              </a:rPr>
              <a:t>时代</a:t>
            </a:r>
            <a:r>
              <a:rPr lang="zh-CN" altLang="en-US" sz="2400" b="1" dirty="0">
                <a:latin typeface="微软雅黑" panose="020B0503020204020204" pitchFamily="34" charset="-122"/>
                <a:ea typeface="微软雅黑" panose="020B0503020204020204" pitchFamily="34" charset="-122"/>
              </a:rPr>
              <a:t>前沿。 </a:t>
            </a:r>
          </a:p>
          <a:p>
            <a:pPr>
              <a:lnSpc>
                <a:spcPct val="80000"/>
              </a:lnSpc>
            </a:pPr>
            <a:endParaRPr lang="zh-CN" altLang="en-US" sz="24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xmlns="" id="{6A304094-F10D-492F-BF3F-AE43071094D4}"/>
              </a:ext>
            </a:extLst>
          </p:cNvPr>
          <p:cNvSpPr txBox="1"/>
          <p:nvPr/>
        </p:nvSpPr>
        <p:spPr>
          <a:xfrm>
            <a:off x="7793956" y="3710288"/>
            <a:ext cx="3707713" cy="757130"/>
          </a:xfrm>
          <a:prstGeom prst="rect">
            <a:avLst/>
          </a:prstGeom>
          <a:noFill/>
        </p:spPr>
        <p:txBody>
          <a:bodyPr wrap="square" rtlCol="0">
            <a:spAutoFit/>
          </a:bodyPr>
          <a:lstStyle/>
          <a:p>
            <a:pPr>
              <a:lnSpc>
                <a:spcPct val="80000"/>
              </a:lnSpc>
            </a:pPr>
            <a:r>
              <a:rPr lang="zh-CN" altLang="en-US" b="1" dirty="0">
                <a:solidFill>
                  <a:srgbClr val="FF0066"/>
                </a:solidFill>
                <a:latin typeface="仿宋_GB2312" pitchFamily="49" charset="-122"/>
                <a:ea typeface="黑体" panose="02010609060101010101" pitchFamily="49" charset="-122"/>
              </a:rPr>
              <a:t>习近平</a:t>
            </a:r>
            <a:r>
              <a:rPr lang="zh-CN" altLang="en-US" b="1" dirty="0">
                <a:solidFill>
                  <a:srgbClr val="FF0000"/>
                </a:solidFill>
              </a:rPr>
              <a:t>在纪念马克思诞辰</a:t>
            </a:r>
            <a:r>
              <a:rPr lang="en-US" altLang="zh-CN" b="1" dirty="0">
                <a:solidFill>
                  <a:srgbClr val="FF0000"/>
                </a:solidFill>
              </a:rPr>
              <a:t>200</a:t>
            </a:r>
            <a:r>
              <a:rPr lang="zh-CN" altLang="en-US" b="1" dirty="0">
                <a:solidFill>
                  <a:srgbClr val="FF0000"/>
                </a:solidFill>
              </a:rPr>
              <a:t>周年大会上的讲话</a:t>
            </a:r>
            <a:endParaRPr lang="zh-CN" altLang="en-US" dirty="0"/>
          </a:p>
          <a:p>
            <a:pPr>
              <a:lnSpc>
                <a:spcPct val="80000"/>
              </a:lnSpc>
            </a:pPr>
            <a:endParaRPr lang="zh-CN" altLang="en-US" b="1" dirty="0">
              <a:solidFill>
                <a:srgbClr val="FF0066"/>
              </a:solidFill>
              <a:latin typeface="仿宋_GB2312" pitchFamily="49" charset="-122"/>
              <a:ea typeface="黑体" panose="02010609060101010101" pitchFamily="49" charset="-122"/>
            </a:endParaRPr>
          </a:p>
        </p:txBody>
      </p:sp>
    </p:spTree>
    <p:extLst>
      <p:ext uri="{BB962C8B-B14F-4D97-AF65-F5344CB8AC3E}">
        <p14:creationId xmlns:p14="http://schemas.microsoft.com/office/powerpoint/2010/main" xmlns="" val="4199565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a:extLst>
              <a:ext uri="{FF2B5EF4-FFF2-40B4-BE49-F238E27FC236}">
                <a16:creationId xmlns:a16="http://schemas.microsoft.com/office/drawing/2014/main" xmlns="" id="{87DBD7AB-3901-416C-88A0-C5D17D8386F8}"/>
              </a:ext>
            </a:extLst>
          </p:cNvPr>
          <p:cNvSpPr txBox="1"/>
          <p:nvPr/>
        </p:nvSpPr>
        <p:spPr>
          <a:xfrm>
            <a:off x="5456070" y="309326"/>
            <a:ext cx="6209061" cy="646331"/>
          </a:xfrm>
          <a:prstGeom prst="rect">
            <a:avLst/>
          </a:prstGeom>
          <a:solidFill>
            <a:srgbClr val="F79646">
              <a:lumMod val="75000"/>
            </a:srgbClr>
          </a:solidFill>
        </p:spPr>
        <p:txBody>
          <a:bodyPr wrap="square" rtlCol="0">
            <a:spAutoFit/>
          </a:bodyPr>
          <a:lstStyle/>
          <a:p>
            <a:pPr>
              <a:defRPr/>
            </a:pPr>
            <a:r>
              <a:rPr lang="en-US" altLang="zh-CN" sz="3600" kern="0" dirty="0">
                <a:solidFill>
                  <a:prstClr val="white"/>
                </a:solidFill>
                <a:latin typeface="Arial Black" panose="020B0A04020102020204" pitchFamily="34" charset="0"/>
                <a:ea typeface="宋体" panose="02010600030101010101" pitchFamily="2" charset="-122"/>
              </a:rPr>
              <a:t>1.</a:t>
            </a:r>
            <a:r>
              <a:rPr lang="zh-CN" altLang="en-US" sz="3600" kern="0" dirty="0">
                <a:solidFill>
                  <a:prstClr val="white"/>
                </a:solidFill>
                <a:latin typeface="Arial Black" panose="020B0A04020102020204" pitchFamily="34" charset="0"/>
                <a:ea typeface="宋体" panose="02010600030101010101" pitchFamily="2" charset="-122"/>
              </a:rPr>
              <a:t>为什么要信仰马克思主义</a:t>
            </a:r>
          </a:p>
        </p:txBody>
      </p:sp>
      <p:sp>
        <p:nvSpPr>
          <p:cNvPr id="3" name="文本框 2">
            <a:extLst>
              <a:ext uri="{FF2B5EF4-FFF2-40B4-BE49-F238E27FC236}">
                <a16:creationId xmlns:a16="http://schemas.microsoft.com/office/drawing/2014/main" xmlns="" id="{CF200A81-C874-4EDD-9E34-C0654D5AF5C9}"/>
              </a:ext>
            </a:extLst>
          </p:cNvPr>
          <p:cNvSpPr txBox="1"/>
          <p:nvPr/>
        </p:nvSpPr>
        <p:spPr>
          <a:xfrm>
            <a:off x="866971" y="1602377"/>
            <a:ext cx="8652674" cy="387798"/>
          </a:xfrm>
          <a:prstGeom prst="rect">
            <a:avLst/>
          </a:prstGeom>
          <a:noFill/>
        </p:spPr>
        <p:txBody>
          <a:bodyPr wrap="square" rtlCol="0">
            <a:spAutoFit/>
          </a:bodyPr>
          <a:lstStyle/>
          <a:p>
            <a:pPr>
              <a:lnSpc>
                <a:spcPct val="80000"/>
              </a:lnSpc>
            </a:pPr>
            <a:r>
              <a:rPr lang="zh-CN" altLang="en-US" sz="2400" b="1" dirty="0">
                <a:latin typeface="微软雅黑" panose="020B0503020204020204" charset="-122"/>
                <a:ea typeface="微软雅黑" panose="020B0503020204020204" charset="-122"/>
              </a:rPr>
              <a:t>马克思主义是科学的理论，创造性地揭示了人类社会发展规律</a:t>
            </a:r>
            <a:endParaRPr lang="zh-CN" altLang="en-US" sz="24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C3992B5C-570C-49B4-A63D-B8E1063F6A03}"/>
              </a:ext>
            </a:extLst>
          </p:cNvPr>
          <p:cNvPicPr>
            <a:picLocks noChangeAspect="1"/>
          </p:cNvPicPr>
          <p:nvPr/>
        </p:nvPicPr>
        <p:blipFill>
          <a:blip r:embed="rId2" cstate="print"/>
          <a:stretch>
            <a:fillRect/>
          </a:stretch>
        </p:blipFill>
        <p:spPr>
          <a:xfrm>
            <a:off x="1641580" y="2636895"/>
            <a:ext cx="2562864" cy="2921381"/>
          </a:xfrm>
          <a:prstGeom prst="rect">
            <a:avLst/>
          </a:prstGeom>
        </p:spPr>
      </p:pic>
      <p:pic>
        <p:nvPicPr>
          <p:cNvPr id="5" name="图片 4">
            <a:extLst>
              <a:ext uri="{FF2B5EF4-FFF2-40B4-BE49-F238E27FC236}">
                <a16:creationId xmlns:a16="http://schemas.microsoft.com/office/drawing/2014/main" xmlns="" id="{35AB8A5C-00D9-45D6-AD4D-E0F0AAD50602}"/>
              </a:ext>
            </a:extLst>
          </p:cNvPr>
          <p:cNvPicPr>
            <a:picLocks noChangeAspect="1"/>
          </p:cNvPicPr>
          <p:nvPr/>
        </p:nvPicPr>
        <p:blipFill>
          <a:blip r:embed="rId3"/>
          <a:stretch>
            <a:fillRect/>
          </a:stretch>
        </p:blipFill>
        <p:spPr>
          <a:xfrm>
            <a:off x="6763492" y="2636895"/>
            <a:ext cx="4248150" cy="2286000"/>
          </a:xfrm>
          <a:prstGeom prst="rect">
            <a:avLst/>
          </a:prstGeom>
        </p:spPr>
      </p:pic>
      <p:sp>
        <p:nvSpPr>
          <p:cNvPr id="6" name="文本框 5">
            <a:extLst>
              <a:ext uri="{FF2B5EF4-FFF2-40B4-BE49-F238E27FC236}">
                <a16:creationId xmlns:a16="http://schemas.microsoft.com/office/drawing/2014/main" xmlns="" id="{076C43AB-2259-4397-ADB6-7C04D9A46CAD}"/>
              </a:ext>
            </a:extLst>
          </p:cNvPr>
          <p:cNvSpPr txBox="1"/>
          <p:nvPr/>
        </p:nvSpPr>
        <p:spPr>
          <a:xfrm>
            <a:off x="6332425" y="5786846"/>
            <a:ext cx="6700429" cy="461665"/>
          </a:xfrm>
          <a:prstGeom prst="rect">
            <a:avLst/>
          </a:prstGeom>
          <a:noFill/>
        </p:spPr>
        <p:txBody>
          <a:bodyPr wrap="square" rtlCol="0">
            <a:spAutoFit/>
          </a:bodyPr>
          <a:lstStyle/>
          <a:p>
            <a:r>
              <a:rPr lang="zh-CN" altLang="en-US" sz="2400" b="1" dirty="0">
                <a:solidFill>
                  <a:srgbClr val="0000FF"/>
                </a:solidFill>
              </a:rPr>
              <a:t>“伟大的认识工具”</a:t>
            </a:r>
          </a:p>
        </p:txBody>
      </p:sp>
    </p:spTree>
    <p:extLst>
      <p:ext uri="{BB962C8B-B14F-4D97-AF65-F5344CB8AC3E}">
        <p14:creationId xmlns:p14="http://schemas.microsoft.com/office/powerpoint/2010/main" xmlns="" val="922168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B27D2EBA-9D70-45D1-AEB8-62B28F5D1580}"/>
              </a:ext>
            </a:extLst>
          </p:cNvPr>
          <p:cNvSpPr txBox="1"/>
          <p:nvPr/>
        </p:nvSpPr>
        <p:spPr>
          <a:xfrm>
            <a:off x="605010" y="1004310"/>
            <a:ext cx="10867004" cy="581057"/>
          </a:xfrm>
          <a:prstGeom prst="rect">
            <a:avLst/>
          </a:prstGeom>
          <a:noFill/>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马克思主义是人民的理论，第一次创立了人民实现自身解放的思想体系。</a:t>
            </a:r>
            <a:endParaRPr lang="zh-CN" altLang="zh-CN" sz="2400" b="1" dirty="0">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xmlns="" id="{F6731792-3EC4-4535-997C-44865C47625C}"/>
              </a:ext>
            </a:extLst>
          </p:cNvPr>
          <p:cNvSpPr txBox="1"/>
          <p:nvPr/>
        </p:nvSpPr>
        <p:spPr>
          <a:xfrm>
            <a:off x="6776445" y="3251062"/>
            <a:ext cx="4240839" cy="1200329"/>
          </a:xfrm>
          <a:prstGeom prst="rect">
            <a:avLst/>
          </a:prstGeom>
          <a:noFill/>
        </p:spPr>
        <p:txBody>
          <a:bodyPr wrap="square" rtlCol="0">
            <a:spAutoFit/>
          </a:bodyPr>
          <a:lstStyle/>
          <a:p>
            <a:r>
              <a:rPr lang="zh-CN" altLang="en-US" sz="2400" b="1" dirty="0">
                <a:solidFill>
                  <a:srgbClr val="0000FF"/>
                </a:solidFill>
              </a:rPr>
              <a:t>“无产者失去的只是锁链，</a:t>
            </a:r>
            <a:endParaRPr lang="en-US" altLang="zh-CN" sz="2400" b="1" dirty="0">
              <a:solidFill>
                <a:srgbClr val="0000FF"/>
              </a:solidFill>
            </a:endParaRPr>
          </a:p>
          <a:p>
            <a:r>
              <a:rPr lang="zh-CN" altLang="en-US" sz="2400" b="1" dirty="0">
                <a:solidFill>
                  <a:srgbClr val="0000FF"/>
                </a:solidFill>
              </a:rPr>
              <a:t>他获得的将是整个世界。”</a:t>
            </a:r>
          </a:p>
          <a:p>
            <a:endParaRPr lang="zh-CN" altLang="en-US" sz="2400" b="1" dirty="0">
              <a:solidFill>
                <a:srgbClr val="0000FF"/>
              </a:solidFill>
            </a:endParaRPr>
          </a:p>
        </p:txBody>
      </p:sp>
      <p:pic>
        <p:nvPicPr>
          <p:cNvPr id="4" name="Picture 2">
            <a:extLst>
              <a:ext uri="{FF2B5EF4-FFF2-40B4-BE49-F238E27FC236}">
                <a16:creationId xmlns:a16="http://schemas.microsoft.com/office/drawing/2014/main" xmlns="" id="{C55C90C8-C241-40C4-B60D-2A934A3AD36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06004" y="2103577"/>
            <a:ext cx="4718118" cy="31454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83907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85C31B8A-6378-480C-82E4-9F3E782EB6A5}"/>
              </a:ext>
            </a:extLst>
          </p:cNvPr>
          <p:cNvSpPr txBox="1"/>
          <p:nvPr/>
        </p:nvSpPr>
        <p:spPr>
          <a:xfrm>
            <a:off x="614895" y="865910"/>
            <a:ext cx="8306684" cy="581057"/>
          </a:xfrm>
          <a:prstGeom prst="rect">
            <a:avLst/>
          </a:prstGeom>
          <a:noFill/>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马克思主义是实践的理论，指引着人民改造世界的行动。</a:t>
            </a:r>
            <a:endParaRPr lang="zh-CN" altLang="zh-CN" sz="2400" b="1" dirty="0">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xmlns="" id="{55F6B1E4-2EED-4AF9-B26E-C859524116F7}"/>
              </a:ext>
            </a:extLst>
          </p:cNvPr>
          <p:cNvSpPr txBox="1"/>
          <p:nvPr/>
        </p:nvSpPr>
        <p:spPr>
          <a:xfrm>
            <a:off x="1021023" y="4756607"/>
            <a:ext cx="4689565" cy="1569660"/>
          </a:xfrm>
          <a:prstGeom prst="rect">
            <a:avLst/>
          </a:prstGeom>
          <a:noFill/>
        </p:spPr>
        <p:txBody>
          <a:bodyPr wrap="square" rtlCol="0">
            <a:spAutoFit/>
          </a:bodyPr>
          <a:lstStyle/>
          <a:p>
            <a:r>
              <a:rPr lang="zh-CN" altLang="en-US" sz="2400" b="1" dirty="0">
                <a:solidFill>
                  <a:srgbClr val="0000FF"/>
                </a:solidFill>
              </a:rPr>
              <a:t>在伦敦海格特公墓的马克思墓碑上，镌刻着马克思的一句名言：“哲学家们只是用不同的方式解释世界，而问题在于改变世界。”</a:t>
            </a:r>
          </a:p>
        </p:txBody>
      </p:sp>
      <p:pic>
        <p:nvPicPr>
          <p:cNvPr id="4" name="图片 3">
            <a:extLst>
              <a:ext uri="{FF2B5EF4-FFF2-40B4-BE49-F238E27FC236}">
                <a16:creationId xmlns:a16="http://schemas.microsoft.com/office/drawing/2014/main" xmlns="" id="{38B6A4A0-53F0-42F9-9B17-5CA63DBF5AD4}"/>
              </a:ext>
            </a:extLst>
          </p:cNvPr>
          <p:cNvPicPr>
            <a:picLocks noChangeAspect="1"/>
          </p:cNvPicPr>
          <p:nvPr/>
        </p:nvPicPr>
        <p:blipFill>
          <a:blip r:embed="rId2"/>
          <a:stretch>
            <a:fillRect/>
          </a:stretch>
        </p:blipFill>
        <p:spPr>
          <a:xfrm>
            <a:off x="1580549" y="1956677"/>
            <a:ext cx="3017908" cy="2497319"/>
          </a:xfrm>
          <a:prstGeom prst="rect">
            <a:avLst/>
          </a:prstGeom>
        </p:spPr>
      </p:pic>
      <p:pic>
        <p:nvPicPr>
          <p:cNvPr id="5" name="图片 4">
            <a:extLst>
              <a:ext uri="{FF2B5EF4-FFF2-40B4-BE49-F238E27FC236}">
                <a16:creationId xmlns:a16="http://schemas.microsoft.com/office/drawing/2014/main" xmlns="" id="{D341B6DD-0C53-4BFF-8FD5-6363CFF8E0C6}"/>
              </a:ext>
            </a:extLst>
          </p:cNvPr>
          <p:cNvPicPr>
            <a:picLocks noChangeAspect="1"/>
          </p:cNvPicPr>
          <p:nvPr/>
        </p:nvPicPr>
        <p:blipFill>
          <a:blip r:embed="rId3"/>
          <a:stretch>
            <a:fillRect/>
          </a:stretch>
        </p:blipFill>
        <p:spPr>
          <a:xfrm>
            <a:off x="7957398" y="1822918"/>
            <a:ext cx="3008593" cy="4011457"/>
          </a:xfrm>
          <a:prstGeom prst="rect">
            <a:avLst/>
          </a:prstGeom>
        </p:spPr>
      </p:pic>
    </p:spTree>
    <p:extLst>
      <p:ext uri="{BB962C8B-B14F-4D97-AF65-F5344CB8AC3E}">
        <p14:creationId xmlns:p14="http://schemas.microsoft.com/office/powerpoint/2010/main" xmlns="" val="14718076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679BD074-E999-4BB5-B885-9D07621AEF0D}"/>
              </a:ext>
            </a:extLst>
          </p:cNvPr>
          <p:cNvSpPr txBox="1"/>
          <p:nvPr/>
        </p:nvSpPr>
        <p:spPr>
          <a:xfrm>
            <a:off x="672064" y="1058680"/>
            <a:ext cx="7822299" cy="581057"/>
          </a:xfrm>
          <a:prstGeom prst="rect">
            <a:avLst/>
          </a:prstGeom>
          <a:noFill/>
        </p:spPr>
        <p:txBody>
          <a:bodyPr wrap="square" rtlCol="0">
            <a:spAutoFit/>
          </a:bodyPr>
          <a:lstStyle/>
          <a:p>
            <a:pPr>
              <a:lnSpc>
                <a:spcPct val="150000"/>
              </a:lnSpc>
            </a:pPr>
            <a:r>
              <a:rPr lang="zh-CN" altLang="en-US" sz="2400" b="1" dirty="0">
                <a:latin typeface="微软雅黑" panose="020B0503020204020204" charset="-122"/>
                <a:ea typeface="微软雅黑" panose="020B0503020204020204" charset="-122"/>
              </a:rPr>
              <a:t>马克思主义是不断发展的开放的理论，始终站在时代前沿。</a:t>
            </a:r>
            <a:endParaRPr lang="zh-CN" altLang="zh-CN" sz="2400" b="1" dirty="0">
              <a:latin typeface="微软雅黑" panose="020B0503020204020204" charset="-122"/>
              <a:ea typeface="微软雅黑" panose="020B0503020204020204" charset="-122"/>
            </a:endParaRPr>
          </a:p>
        </p:txBody>
      </p:sp>
      <p:sp>
        <p:nvSpPr>
          <p:cNvPr id="3" name="文本框 2">
            <a:extLst>
              <a:ext uri="{FF2B5EF4-FFF2-40B4-BE49-F238E27FC236}">
                <a16:creationId xmlns:a16="http://schemas.microsoft.com/office/drawing/2014/main" xmlns="" id="{4A39C6C3-C50B-409A-8F91-ADC02446A6C0}"/>
              </a:ext>
            </a:extLst>
          </p:cNvPr>
          <p:cNvSpPr txBox="1"/>
          <p:nvPr/>
        </p:nvSpPr>
        <p:spPr>
          <a:xfrm>
            <a:off x="8199944" y="2091486"/>
            <a:ext cx="3019991" cy="2677656"/>
          </a:xfrm>
          <a:prstGeom prst="rect">
            <a:avLst/>
          </a:prstGeom>
          <a:noFill/>
        </p:spPr>
        <p:txBody>
          <a:bodyPr wrap="square" rtlCol="0">
            <a:spAutoFit/>
          </a:bodyPr>
          <a:lstStyle/>
          <a:p>
            <a:r>
              <a:rPr lang="zh-CN" altLang="en-US" sz="2400" b="1" dirty="0"/>
              <a:t>“我坚信，世界上赞成马克思主义的人会多起来的，因为马克思主义是科学。它运用历史唯物主义揭示了人类社会发展的规律。”</a:t>
            </a:r>
            <a:r>
              <a:rPr lang="en-US" altLang="zh-CN" sz="2400" b="1" dirty="0"/>
              <a:t>——</a:t>
            </a:r>
            <a:r>
              <a:rPr lang="zh-CN" altLang="en-US" sz="2400" b="1" dirty="0"/>
              <a:t>邓小平</a:t>
            </a:r>
          </a:p>
        </p:txBody>
      </p:sp>
      <p:pic>
        <p:nvPicPr>
          <p:cNvPr id="4" name="图片 3">
            <a:extLst>
              <a:ext uri="{FF2B5EF4-FFF2-40B4-BE49-F238E27FC236}">
                <a16:creationId xmlns:a16="http://schemas.microsoft.com/office/drawing/2014/main" xmlns="" id="{A92F0679-4CB7-4D72-8647-DB24ACE500E2}"/>
              </a:ext>
            </a:extLst>
          </p:cNvPr>
          <p:cNvPicPr>
            <a:picLocks noChangeAspect="1"/>
          </p:cNvPicPr>
          <p:nvPr/>
        </p:nvPicPr>
        <p:blipFill>
          <a:blip r:embed="rId2"/>
          <a:stretch>
            <a:fillRect/>
          </a:stretch>
        </p:blipFill>
        <p:spPr>
          <a:xfrm>
            <a:off x="672064" y="2233644"/>
            <a:ext cx="3977858" cy="2563349"/>
          </a:xfrm>
          <a:prstGeom prst="rect">
            <a:avLst/>
          </a:prstGeom>
        </p:spPr>
      </p:pic>
      <p:pic>
        <p:nvPicPr>
          <p:cNvPr id="5" name="图片 4">
            <a:extLst>
              <a:ext uri="{FF2B5EF4-FFF2-40B4-BE49-F238E27FC236}">
                <a16:creationId xmlns:a16="http://schemas.microsoft.com/office/drawing/2014/main" xmlns="" id="{C8364D55-8967-4DC1-9C59-57C6DA686BCA}"/>
              </a:ext>
            </a:extLst>
          </p:cNvPr>
          <p:cNvPicPr>
            <a:picLocks noChangeAspect="1"/>
          </p:cNvPicPr>
          <p:nvPr/>
        </p:nvPicPr>
        <p:blipFill>
          <a:blip r:embed="rId3"/>
          <a:stretch>
            <a:fillRect/>
          </a:stretch>
        </p:blipFill>
        <p:spPr>
          <a:xfrm>
            <a:off x="5572805" y="2091487"/>
            <a:ext cx="2121218" cy="2705506"/>
          </a:xfrm>
          <a:prstGeom prst="rect">
            <a:avLst/>
          </a:prstGeom>
        </p:spPr>
      </p:pic>
    </p:spTree>
    <p:extLst>
      <p:ext uri="{BB962C8B-B14F-4D97-AF65-F5344CB8AC3E}">
        <p14:creationId xmlns:p14="http://schemas.microsoft.com/office/powerpoint/2010/main" xmlns="" val="671281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a:extLst>
              <a:ext uri="{FF2B5EF4-FFF2-40B4-BE49-F238E27FC236}">
                <a16:creationId xmlns:a16="http://schemas.microsoft.com/office/drawing/2014/main" xmlns="" id="{39D02413-81F0-4C7A-ACDB-A7AEE6627CB9}"/>
              </a:ext>
            </a:extLst>
          </p:cNvPr>
          <p:cNvSpPr txBox="1"/>
          <p:nvPr/>
        </p:nvSpPr>
        <p:spPr>
          <a:xfrm>
            <a:off x="5456070" y="309326"/>
            <a:ext cx="6209061" cy="646331"/>
          </a:xfrm>
          <a:prstGeom prst="rect">
            <a:avLst/>
          </a:prstGeom>
          <a:solidFill>
            <a:srgbClr val="F79646">
              <a:lumMod val="75000"/>
            </a:srgbClr>
          </a:solidFill>
        </p:spPr>
        <p:txBody>
          <a:bodyPr wrap="square" rtlCol="0">
            <a:spAutoFit/>
          </a:bodyPr>
          <a:lstStyle/>
          <a:p>
            <a:pPr>
              <a:defRPr/>
            </a:pPr>
            <a:r>
              <a:rPr lang="en-US" altLang="zh-CN" sz="3600" kern="0" dirty="0">
                <a:solidFill>
                  <a:prstClr val="white"/>
                </a:solidFill>
                <a:latin typeface="Arial Black" panose="020B0A04020102020204" pitchFamily="34" charset="0"/>
                <a:ea typeface="宋体" panose="02010600030101010101" pitchFamily="2" charset="-122"/>
              </a:rPr>
              <a:t>2.</a:t>
            </a:r>
            <a:r>
              <a:rPr lang="zh-CN" altLang="en-US" sz="3600" kern="0" dirty="0">
                <a:solidFill>
                  <a:prstClr val="white"/>
                </a:solidFill>
                <a:latin typeface="Arial Black" panose="020B0A04020102020204" pitchFamily="34" charset="0"/>
                <a:ea typeface="宋体" panose="02010600030101010101" pitchFamily="2" charset="-122"/>
              </a:rPr>
              <a:t>胸怀共产主义远大理想</a:t>
            </a:r>
          </a:p>
        </p:txBody>
      </p:sp>
      <p:pic>
        <p:nvPicPr>
          <p:cNvPr id="3" name="图片 2">
            <a:extLst>
              <a:ext uri="{FF2B5EF4-FFF2-40B4-BE49-F238E27FC236}">
                <a16:creationId xmlns:a16="http://schemas.microsoft.com/office/drawing/2014/main" xmlns="" id="{A3F8093E-52EB-4EC7-A432-37B1ABFBC326}"/>
              </a:ext>
            </a:extLst>
          </p:cNvPr>
          <p:cNvPicPr>
            <a:picLocks noChangeAspect="1"/>
          </p:cNvPicPr>
          <p:nvPr/>
        </p:nvPicPr>
        <p:blipFill>
          <a:blip r:embed="rId2"/>
          <a:stretch>
            <a:fillRect/>
          </a:stretch>
        </p:blipFill>
        <p:spPr>
          <a:xfrm>
            <a:off x="706533" y="1379508"/>
            <a:ext cx="859611" cy="4096867"/>
          </a:xfrm>
          <a:prstGeom prst="rect">
            <a:avLst/>
          </a:prstGeom>
        </p:spPr>
      </p:pic>
      <p:sp>
        <p:nvSpPr>
          <p:cNvPr id="4" name="AutoShape 6">
            <a:extLst>
              <a:ext uri="{FF2B5EF4-FFF2-40B4-BE49-F238E27FC236}">
                <a16:creationId xmlns:a16="http://schemas.microsoft.com/office/drawing/2014/main" xmlns="" id="{B93F1A91-6D4B-45D4-830E-6DF27398D4C0}"/>
              </a:ext>
            </a:extLst>
          </p:cNvPr>
          <p:cNvSpPr>
            <a:spLocks noChangeArrowheads="1"/>
          </p:cNvSpPr>
          <p:nvPr/>
        </p:nvSpPr>
        <p:spPr bwMode="auto">
          <a:xfrm>
            <a:off x="3217701" y="1786375"/>
            <a:ext cx="2819400" cy="1752600"/>
          </a:xfrm>
          <a:prstGeom prst="cloudCallout">
            <a:avLst>
              <a:gd name="adj1" fmla="val -43750"/>
              <a:gd name="adj2" fmla="val 70000"/>
            </a:avLst>
          </a:prstGeom>
          <a:solidFill>
            <a:srgbClr val="DDDDDD"/>
          </a:solidFill>
          <a:ln w="9525">
            <a:solidFill>
              <a:schemeClr val="tx1"/>
            </a:solidFill>
            <a:round/>
          </a:ln>
        </p:spPr>
        <p:txBody>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b="1">
                <a:ea typeface="楷体_GB2312" pitchFamily="1" charset="-122"/>
              </a:rPr>
              <a:t>共产主义没有经过时间的检验</a:t>
            </a:r>
            <a:r>
              <a:rPr lang="en-US" altLang="zh-CN" b="1">
                <a:ea typeface="楷体_GB2312" pitchFamily="1" charset="-122"/>
              </a:rPr>
              <a:t>,</a:t>
            </a:r>
            <a:r>
              <a:rPr lang="zh-CN" altLang="en-US" b="1">
                <a:ea typeface="楷体_GB2312" pitchFamily="1" charset="-122"/>
              </a:rPr>
              <a:t>可望不可及</a:t>
            </a:r>
            <a:r>
              <a:rPr lang="en-US" altLang="zh-CN" b="1">
                <a:ea typeface="楷体_GB2312" pitchFamily="1" charset="-122"/>
              </a:rPr>
              <a:t>,</a:t>
            </a:r>
            <a:r>
              <a:rPr lang="zh-CN" altLang="en-US" b="1">
                <a:ea typeface="楷体_GB2312" pitchFamily="1" charset="-122"/>
              </a:rPr>
              <a:t>太渺茫了 ；</a:t>
            </a:r>
          </a:p>
        </p:txBody>
      </p:sp>
      <p:sp>
        <p:nvSpPr>
          <p:cNvPr id="5" name="AutoShape 7">
            <a:extLst>
              <a:ext uri="{FF2B5EF4-FFF2-40B4-BE49-F238E27FC236}">
                <a16:creationId xmlns:a16="http://schemas.microsoft.com/office/drawing/2014/main" xmlns="" id="{248B7DEE-92CD-41FD-A2A7-6092A9FA2E27}"/>
              </a:ext>
            </a:extLst>
          </p:cNvPr>
          <p:cNvSpPr>
            <a:spLocks noChangeArrowheads="1"/>
          </p:cNvSpPr>
          <p:nvPr/>
        </p:nvSpPr>
        <p:spPr bwMode="auto">
          <a:xfrm>
            <a:off x="5884701" y="1329175"/>
            <a:ext cx="2971800" cy="1752600"/>
          </a:xfrm>
          <a:prstGeom prst="cloudCallout">
            <a:avLst>
              <a:gd name="adj1" fmla="val -43750"/>
              <a:gd name="adj2" fmla="val 59602"/>
            </a:avLst>
          </a:prstGeom>
          <a:solidFill>
            <a:srgbClr val="FF9966"/>
          </a:solidFill>
          <a:ln w="9525">
            <a:solidFill>
              <a:schemeClr val="tx1"/>
            </a:solidFill>
            <a:round/>
          </a:ln>
        </p:spPr>
        <p:txBody>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b="1">
                <a:latin typeface="楷体_GB2312" pitchFamily="1" charset="-122"/>
                <a:ea typeface="楷体_GB2312" pitchFamily="1" charset="-122"/>
              </a:rPr>
              <a:t>在社会主义阶段宣传共产主义理想，对此表示怀疑；</a:t>
            </a:r>
          </a:p>
        </p:txBody>
      </p:sp>
      <p:sp>
        <p:nvSpPr>
          <p:cNvPr id="6" name="AutoShape 8">
            <a:extLst>
              <a:ext uri="{FF2B5EF4-FFF2-40B4-BE49-F238E27FC236}">
                <a16:creationId xmlns:a16="http://schemas.microsoft.com/office/drawing/2014/main" xmlns="" id="{5B211F8A-3499-44F5-9361-C95AAF34297C}"/>
              </a:ext>
            </a:extLst>
          </p:cNvPr>
          <p:cNvSpPr>
            <a:spLocks noChangeArrowheads="1"/>
          </p:cNvSpPr>
          <p:nvPr/>
        </p:nvSpPr>
        <p:spPr bwMode="auto">
          <a:xfrm>
            <a:off x="7918153" y="2533134"/>
            <a:ext cx="2819400" cy="1905000"/>
          </a:xfrm>
          <a:prstGeom prst="cloudCallout">
            <a:avLst>
              <a:gd name="adj1" fmla="val -43750"/>
              <a:gd name="adj2" fmla="val 60417"/>
            </a:avLst>
          </a:prstGeom>
          <a:solidFill>
            <a:schemeClr val="folHlink"/>
          </a:solidFill>
          <a:ln w="9525">
            <a:solidFill>
              <a:schemeClr val="tx1"/>
            </a:solidFill>
            <a:round/>
          </a:ln>
        </p:spPr>
        <p:txBody>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sz="1800" b="1" dirty="0">
                <a:latin typeface="楷体_GB2312" pitchFamily="1" charset="-122"/>
                <a:ea typeface="楷体_GB2312" pitchFamily="1" charset="-122"/>
              </a:rPr>
              <a:t>发展市场经济就是</a:t>
            </a:r>
            <a:r>
              <a:rPr lang="zh-CN" altLang="en-US" sz="1800" b="1" dirty="0">
                <a:ea typeface="楷体_GB2312" pitchFamily="1" charset="-122"/>
              </a:rPr>
              <a:t>‘</a:t>
            </a:r>
            <a:r>
              <a:rPr lang="zh-CN" altLang="en-US" sz="1800" b="1" dirty="0">
                <a:latin typeface="楷体_GB2312" pitchFamily="1" charset="-122"/>
                <a:ea typeface="楷体_GB2312" pitchFamily="1" charset="-122"/>
              </a:rPr>
              <a:t>一切向钱看</a:t>
            </a:r>
            <a:r>
              <a:rPr lang="zh-CN" altLang="en-US" sz="1800" b="1" dirty="0">
                <a:ea typeface="楷体_GB2312" pitchFamily="1" charset="-122"/>
              </a:rPr>
              <a:t>’</a:t>
            </a:r>
            <a:r>
              <a:rPr lang="zh-CN" altLang="en-US" sz="1800" b="1" dirty="0">
                <a:latin typeface="楷体_GB2312" pitchFamily="1" charset="-122"/>
                <a:ea typeface="楷体_GB2312" pitchFamily="1" charset="-122"/>
              </a:rPr>
              <a:t>，讲共产主义理想太空洞，还是讲实惠为好。</a:t>
            </a:r>
          </a:p>
        </p:txBody>
      </p:sp>
      <p:pic>
        <p:nvPicPr>
          <p:cNvPr id="7" name="Picture 10" descr="22F5781E392B6F944A165BFBE3943DBB">
            <a:extLst>
              <a:ext uri="{FF2B5EF4-FFF2-40B4-BE49-F238E27FC236}">
                <a16:creationId xmlns:a16="http://schemas.microsoft.com/office/drawing/2014/main" xmlns="" id="{B9826D92-391C-4FEB-B885-36FB7744950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t="32651" r="61574" b="11446"/>
          <a:stretch>
            <a:fillRect/>
          </a:stretch>
        </p:blipFill>
        <p:spPr bwMode="auto">
          <a:xfrm>
            <a:off x="4474242" y="3996175"/>
            <a:ext cx="2024063"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97716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xmlns="" id="{EC64FC33-C71B-48A7-82CB-ED4DCE5DE4AF}"/>
              </a:ext>
            </a:extLst>
          </p:cNvPr>
          <p:cNvSpPr txBox="1">
            <a:spLocks noChangeArrowheads="1"/>
          </p:cNvSpPr>
          <p:nvPr/>
        </p:nvSpPr>
        <p:spPr bwMode="auto">
          <a:xfrm>
            <a:off x="1143000" y="1143000"/>
            <a:ext cx="4038600" cy="579438"/>
          </a:xfrm>
          <a:prstGeom prst="rect">
            <a:avLst/>
          </a:prstGeom>
          <a:noFill/>
          <a:ln>
            <a:noFill/>
          </a:ln>
          <a:effectLst>
            <a:prstShdw prst="shdw13" dist="53882" dir="13500000">
              <a:schemeClr val="tx1">
                <a:alpha val="50000"/>
              </a:scheme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20000"/>
              </a:spcBef>
              <a:buClr>
                <a:schemeClr val="folHlink"/>
              </a:buClr>
              <a:buSzPct val="85000"/>
              <a:buFont typeface="Wingdings 2" panose="05020102010507070707" pitchFamily="18" charset="2"/>
              <a:buNone/>
            </a:pPr>
            <a:r>
              <a:rPr lang="zh-CN" altLang="en-US" sz="3200" b="1" dirty="0">
                <a:solidFill>
                  <a:srgbClr val="FF0000"/>
                </a:solidFill>
              </a:rPr>
              <a:t>我们的思考</a:t>
            </a:r>
          </a:p>
        </p:txBody>
      </p:sp>
      <p:sp>
        <p:nvSpPr>
          <p:cNvPr id="3" name="Text Box 5">
            <a:extLst>
              <a:ext uri="{FF2B5EF4-FFF2-40B4-BE49-F238E27FC236}">
                <a16:creationId xmlns:a16="http://schemas.microsoft.com/office/drawing/2014/main" xmlns="" id="{A799EA3F-678D-4D58-A740-023A0005353E}"/>
              </a:ext>
            </a:extLst>
          </p:cNvPr>
          <p:cNvSpPr txBox="1">
            <a:spLocks noChangeArrowheads="1"/>
          </p:cNvSpPr>
          <p:nvPr/>
        </p:nvSpPr>
        <p:spPr bwMode="auto">
          <a:xfrm>
            <a:off x="762000" y="1905000"/>
            <a:ext cx="7772400" cy="40164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50000"/>
              </a:spcBef>
            </a:pPr>
            <a:r>
              <a:rPr lang="zh-CN" altLang="en-US" sz="2400" b="1" dirty="0">
                <a:latin typeface="黑体" panose="02010609060101010101" pitchFamily="49" charset="-122"/>
              </a:rPr>
              <a:t>上述观点的错误所在</a:t>
            </a:r>
            <a:r>
              <a:rPr lang="en-US" altLang="zh-CN" sz="2400" b="1" dirty="0">
                <a:latin typeface="黑体" panose="02010609060101010101" pitchFamily="49" charset="-122"/>
              </a:rPr>
              <a:t>:</a:t>
            </a:r>
          </a:p>
          <a:p>
            <a:pPr>
              <a:spcBef>
                <a:spcPct val="50000"/>
              </a:spcBef>
            </a:pPr>
            <a:r>
              <a:rPr lang="zh-CN" altLang="en-US" sz="2400" b="1" dirty="0">
                <a:solidFill>
                  <a:srgbClr val="6600CC"/>
                </a:solidFill>
                <a:latin typeface="黑体" panose="02010609060101010101" pitchFamily="49" charset="-122"/>
              </a:rPr>
              <a:t>第一，在彻底否定现实中具体构想未来社会，导致对共产主义理想的误解。</a:t>
            </a:r>
          </a:p>
          <a:p>
            <a:pPr>
              <a:spcBef>
                <a:spcPct val="50000"/>
              </a:spcBef>
            </a:pPr>
            <a:endParaRPr lang="zh-CN" altLang="en-US" sz="1800" b="1" dirty="0">
              <a:solidFill>
                <a:srgbClr val="6600CC"/>
              </a:solidFill>
              <a:latin typeface="黑体" panose="02010609060101010101" pitchFamily="49" charset="-122"/>
            </a:endParaRPr>
          </a:p>
          <a:p>
            <a:pPr>
              <a:spcBef>
                <a:spcPct val="50000"/>
              </a:spcBef>
            </a:pPr>
            <a:r>
              <a:rPr lang="zh-CN" altLang="en-US" b="1" dirty="0">
                <a:latin typeface="华文楷体" panose="02010600040101010101" pitchFamily="2" charset="-122"/>
                <a:ea typeface="华文楷体" panose="02010600040101010101" pitchFamily="2" charset="-122"/>
              </a:rPr>
              <a:t>        对未来社会的美好构想也许是历史发展的必然，但并非在研究共产主义社会后得出的结论，而只是在对资本主义社会的分析和批判中对未来社会的性质和形态的猜想。</a:t>
            </a:r>
          </a:p>
          <a:p>
            <a:pPr>
              <a:spcBef>
                <a:spcPct val="50000"/>
              </a:spcBef>
            </a:pPr>
            <a:r>
              <a:rPr lang="zh-CN" altLang="en-US" b="1" dirty="0">
                <a:latin typeface="华文楷体" panose="02010600040101010101" pitchFamily="2" charset="-122"/>
                <a:ea typeface="华文楷体" panose="02010600040101010101" pitchFamily="2" charset="-122"/>
              </a:rPr>
              <a:t>        任何理想社会都不可能完全背离现实社会发展的文明成果，共产主义在否定和超越资本主义的同时，必然会从其中获取自己的内容和规定性。如果把理想与现实完全对立，就会出现空想成分。</a:t>
            </a:r>
            <a:r>
              <a:rPr lang="zh-CN" altLang="en-US" sz="2400" b="1" dirty="0">
                <a:latin typeface="宋体" panose="02010600030101010101" pitchFamily="2" charset="-122"/>
                <a:ea typeface="宋体" panose="02010600030101010101" pitchFamily="2" charset="-122"/>
              </a:rPr>
              <a:t> </a:t>
            </a:r>
            <a:r>
              <a:rPr lang="zh-CN" altLang="en-US" sz="1800" b="1" dirty="0">
                <a:latin typeface="宋体" panose="02010600030101010101" pitchFamily="2" charset="-122"/>
                <a:ea typeface="宋体" panose="02010600030101010101" pitchFamily="2" charset="-122"/>
              </a:rPr>
              <a:t> </a:t>
            </a:r>
          </a:p>
        </p:txBody>
      </p:sp>
      <p:pic>
        <p:nvPicPr>
          <p:cNvPr id="4" name="图片 3">
            <a:extLst>
              <a:ext uri="{FF2B5EF4-FFF2-40B4-BE49-F238E27FC236}">
                <a16:creationId xmlns:a16="http://schemas.microsoft.com/office/drawing/2014/main" xmlns="" id="{6277CCC9-FBF0-4344-A171-4EF589D48B6D}"/>
              </a:ext>
            </a:extLst>
          </p:cNvPr>
          <p:cNvPicPr>
            <a:picLocks noChangeAspect="1"/>
          </p:cNvPicPr>
          <p:nvPr/>
        </p:nvPicPr>
        <p:blipFill>
          <a:blip r:embed="rId2"/>
          <a:stretch>
            <a:fillRect/>
          </a:stretch>
        </p:blipFill>
        <p:spPr>
          <a:xfrm>
            <a:off x="8692513" y="2412819"/>
            <a:ext cx="2958063" cy="3178084"/>
          </a:xfrm>
          <a:prstGeom prst="rect">
            <a:avLst/>
          </a:prstGeom>
        </p:spPr>
      </p:pic>
    </p:spTree>
    <p:extLst>
      <p:ext uri="{BB962C8B-B14F-4D97-AF65-F5344CB8AC3E}">
        <p14:creationId xmlns:p14="http://schemas.microsoft.com/office/powerpoint/2010/main" xmlns="" val="4135981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AA5E7107-1B3F-4565-B429-D027C5F35CA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8277" y="1224025"/>
            <a:ext cx="5715000" cy="3333750"/>
          </a:xfrm>
          <a:prstGeom prst="rect">
            <a:avLst/>
          </a:prstGeom>
        </p:spPr>
      </p:pic>
      <p:sp>
        <p:nvSpPr>
          <p:cNvPr id="3" name="文本框 2">
            <a:extLst>
              <a:ext uri="{FF2B5EF4-FFF2-40B4-BE49-F238E27FC236}">
                <a16:creationId xmlns:a16="http://schemas.microsoft.com/office/drawing/2014/main" xmlns="" id="{333E5B4B-BB78-4AAB-B723-A83D103969AF}"/>
              </a:ext>
            </a:extLst>
          </p:cNvPr>
          <p:cNvSpPr txBox="1"/>
          <p:nvPr/>
        </p:nvSpPr>
        <p:spPr>
          <a:xfrm>
            <a:off x="570174" y="4960000"/>
            <a:ext cx="5852160" cy="1323439"/>
          </a:xfrm>
          <a:prstGeom prst="rect">
            <a:avLst/>
          </a:prstGeom>
          <a:noFill/>
        </p:spPr>
        <p:txBody>
          <a:bodyPr wrap="square" rtlCol="0">
            <a:spAutoFit/>
          </a:bodyPr>
          <a:lstStyle/>
          <a:p>
            <a:r>
              <a:rPr lang="en-US" altLang="zh-CN" sz="2000" b="1" dirty="0">
                <a:solidFill>
                  <a:srgbClr val="0000FF"/>
                </a:solidFill>
                <a:latin typeface="微软雅黑" panose="020B0503020204020204" pitchFamily="34" charset="-122"/>
                <a:ea typeface="微软雅黑" panose="020B0503020204020204" pitchFamily="34" charset="-122"/>
              </a:rPr>
              <a:t>2015</a:t>
            </a:r>
            <a:r>
              <a:rPr lang="zh-CN" altLang="en-US" sz="2000" b="1" dirty="0">
                <a:solidFill>
                  <a:srgbClr val="0000FF"/>
                </a:solidFill>
                <a:latin typeface="微软雅黑" panose="020B0503020204020204" pitchFamily="34" charset="-122"/>
                <a:ea typeface="微软雅黑" panose="020B0503020204020204" pitchFamily="34" charset="-122"/>
              </a:rPr>
              <a:t>届毕业生毕业典礼上，小米科技</a:t>
            </a:r>
            <a:r>
              <a:rPr lang="en-US" altLang="zh-CN" sz="2000" b="1" dirty="0">
                <a:solidFill>
                  <a:srgbClr val="0000FF"/>
                </a:solidFill>
                <a:latin typeface="微软雅黑" panose="020B0503020204020204" pitchFamily="34" charset="-122"/>
                <a:ea typeface="微软雅黑" panose="020B0503020204020204" pitchFamily="34" charset="-122"/>
              </a:rPr>
              <a:t>CEO</a:t>
            </a:r>
            <a:r>
              <a:rPr lang="zh-CN" altLang="en-US" sz="2000" b="1" dirty="0">
                <a:solidFill>
                  <a:srgbClr val="0000FF"/>
                </a:solidFill>
                <a:latin typeface="微软雅黑" panose="020B0503020204020204" pitchFamily="34" charset="-122"/>
                <a:ea typeface="微软雅黑" panose="020B0503020204020204" pitchFamily="34" charset="-122"/>
              </a:rPr>
              <a:t>雷军回到了珞珈山，并发表了题为“相信梦想、坚持梦想”的演讲。他给毕业生提出了两点建议：一是要永远相信梦想的力量，二是要勇于相信坚持梦想的力量。</a:t>
            </a:r>
          </a:p>
        </p:txBody>
      </p:sp>
      <p:sp>
        <p:nvSpPr>
          <p:cNvPr id="4" name="文本框 3">
            <a:extLst>
              <a:ext uri="{FF2B5EF4-FFF2-40B4-BE49-F238E27FC236}">
                <a16:creationId xmlns:a16="http://schemas.microsoft.com/office/drawing/2014/main" xmlns="" id="{5A1EBCB6-45CD-4285-8CB5-A63912A92959}"/>
              </a:ext>
            </a:extLst>
          </p:cNvPr>
          <p:cNvSpPr txBox="1"/>
          <p:nvPr/>
        </p:nvSpPr>
        <p:spPr>
          <a:xfrm>
            <a:off x="6605216" y="962765"/>
            <a:ext cx="5316583" cy="5632311"/>
          </a:xfrm>
          <a:prstGeom prst="rect">
            <a:avLst/>
          </a:prstGeom>
          <a:noFill/>
        </p:spPr>
        <p:txBody>
          <a:bodyPr wrap="square" rtlCol="0">
            <a:spAutoFit/>
          </a:bodyPr>
          <a:lstStyle/>
          <a:p>
            <a:r>
              <a:rPr lang="zh-CN" altLang="en-US" sz="2400" b="1" dirty="0"/>
              <a:t>“那还是我</a:t>
            </a:r>
            <a:r>
              <a:rPr lang="en-US" altLang="zh-CN" sz="2400" b="1" dirty="0"/>
              <a:t>18</a:t>
            </a:r>
            <a:r>
              <a:rPr lang="zh-CN" altLang="en-US" sz="2400" b="1" dirty="0"/>
              <a:t>岁的时候，大学一年级，一个非常偶然的机会，我在图书馆里看了一本书。这本书在我的人生里起到决定性的作用。书名我非常清楚地记得，叫</a:t>
            </a:r>
            <a:r>
              <a:rPr lang="en-US" altLang="zh-CN" sz="2400" b="1" dirty="0"/>
              <a:t>《</a:t>
            </a:r>
            <a:r>
              <a:rPr lang="zh-CN" altLang="en-US" sz="2400" b="1" dirty="0"/>
              <a:t>硅谷之火</a:t>
            </a:r>
            <a:r>
              <a:rPr lang="en-US" altLang="zh-CN" sz="2400" b="1" dirty="0"/>
              <a:t>》</a:t>
            </a:r>
            <a:r>
              <a:rPr lang="zh-CN" altLang="en-US" sz="2400" b="1" dirty="0"/>
              <a:t>，这本书大概是</a:t>
            </a:r>
            <a:r>
              <a:rPr lang="en-US" altLang="zh-CN" sz="2400" b="1" dirty="0"/>
              <a:t>2</a:t>
            </a:r>
            <a:r>
              <a:rPr lang="zh-CN" altLang="en-US" sz="2400" b="1" dirty="0"/>
              <a:t>块</a:t>
            </a:r>
            <a:r>
              <a:rPr lang="en-US" altLang="zh-CN" sz="2400" b="1" dirty="0"/>
              <a:t>1</a:t>
            </a:r>
            <a:r>
              <a:rPr lang="zh-CN" altLang="en-US" sz="2400" b="1" dirty="0"/>
              <a:t>毛</a:t>
            </a:r>
            <a:r>
              <a:rPr lang="en-US" altLang="zh-CN" sz="2400" b="1" dirty="0"/>
              <a:t>4</a:t>
            </a:r>
            <a:r>
              <a:rPr lang="zh-CN" altLang="en-US" sz="2400" b="1" dirty="0"/>
              <a:t>，</a:t>
            </a:r>
            <a:r>
              <a:rPr lang="en-US" altLang="zh-CN" sz="2400" b="1" dirty="0"/>
              <a:t>1985</a:t>
            </a:r>
            <a:r>
              <a:rPr lang="zh-CN" altLang="en-US" sz="2400" b="1" dirty="0"/>
              <a:t>年出版，书里讲述了乔布斯这些硅谷英雄创业的故事。看着这本书后，我的内心像是有熊熊火焰在燃烧，激动得好几个晚上没睡着觉。接着我就在旁边的体育场上走了一遍又一遍，心情很难平静。在武大操场一遍又一遍地走的过程中，我奠定了人生的梦想</a:t>
            </a:r>
            <a:r>
              <a:rPr lang="en-US" altLang="zh-CN" sz="2400" b="1" dirty="0"/>
              <a:t>——</a:t>
            </a:r>
            <a:r>
              <a:rPr lang="zh-CN" altLang="en-US" sz="2400" b="1" dirty="0"/>
              <a:t>日后一定要干些惊天动地的事情。天生我材必有用，日后自己一定要做个伟大的人。”</a:t>
            </a:r>
          </a:p>
        </p:txBody>
      </p:sp>
    </p:spTree>
    <p:extLst>
      <p:ext uri="{BB962C8B-B14F-4D97-AF65-F5344CB8AC3E}">
        <p14:creationId xmlns:p14="http://schemas.microsoft.com/office/powerpoint/2010/main" xmlns="" val="3787142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xmlns="" id="{089ACCB7-A5B4-45DB-97E7-D8CC5E40F51D}"/>
              </a:ext>
            </a:extLst>
          </p:cNvPr>
          <p:cNvSpPr txBox="1">
            <a:spLocks noChangeArrowheads="1"/>
          </p:cNvSpPr>
          <p:nvPr/>
        </p:nvSpPr>
        <p:spPr>
          <a:xfrm>
            <a:off x="933346" y="1809083"/>
            <a:ext cx="7315200" cy="28797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dirty="0">
                <a:solidFill>
                  <a:srgbClr val="660033"/>
                </a:solidFill>
                <a:latin typeface="黑体" panose="02010609060101010101" pitchFamily="49" charset="-122"/>
                <a:ea typeface="黑体" panose="02010609060101010101" pitchFamily="49" charset="-122"/>
              </a:rPr>
              <a:t>  </a:t>
            </a:r>
            <a:r>
              <a:rPr lang="zh-CN" altLang="en-US" sz="2400" b="1" dirty="0">
                <a:solidFill>
                  <a:srgbClr val="6600CC"/>
                </a:solidFill>
                <a:latin typeface="黑体" panose="02010609060101010101" pitchFamily="49" charset="-122"/>
                <a:ea typeface="黑体" panose="02010609060101010101" pitchFamily="49" charset="-122"/>
              </a:rPr>
              <a:t>第二，以抽象的理性原则和道德规定来理解终极理想，便将共产主义视为宗教式幻想。</a:t>
            </a:r>
          </a:p>
          <a:p>
            <a:endParaRPr lang="zh-CN" altLang="en-US" sz="2400" b="1" dirty="0">
              <a:solidFill>
                <a:srgbClr val="6600CC"/>
              </a:solidFill>
              <a:latin typeface="黑体" panose="02010609060101010101" pitchFamily="49" charset="-122"/>
              <a:ea typeface="黑体" panose="02010609060101010101" pitchFamily="49" charset="-122"/>
            </a:endParaRPr>
          </a:p>
          <a:p>
            <a:pPr>
              <a:buFontTx/>
              <a:buNone/>
            </a:pPr>
            <a:r>
              <a:rPr lang="zh-CN" altLang="en-US" sz="24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作为对资本主义社会的超越，共产主义这种人类终极理想虽然是“历史上”最美好的社会形态，但它的实现只是人作为真正人的起始点，既不可能静止和凝固，也需要在不断的自我否定中获得崭新的意义。</a:t>
            </a:r>
          </a:p>
          <a:p>
            <a:pPr>
              <a:buFontTx/>
              <a:buNone/>
            </a:pPr>
            <a:r>
              <a:rPr lang="zh-CN" altLang="en-US" sz="2000" b="1" dirty="0">
                <a:latin typeface="楷体_GB2312" pitchFamily="1" charset="-122"/>
                <a:ea typeface="楷体_GB2312" pitchFamily="1" charset="-122"/>
              </a:rPr>
              <a:t> </a:t>
            </a:r>
          </a:p>
        </p:txBody>
      </p:sp>
      <p:pic>
        <p:nvPicPr>
          <p:cNvPr id="3" name="图片 2">
            <a:extLst>
              <a:ext uri="{FF2B5EF4-FFF2-40B4-BE49-F238E27FC236}">
                <a16:creationId xmlns:a16="http://schemas.microsoft.com/office/drawing/2014/main" xmlns="" id="{24AEDE2B-42C5-4ACF-9B05-550A832BEA70}"/>
              </a:ext>
            </a:extLst>
          </p:cNvPr>
          <p:cNvPicPr>
            <a:picLocks noChangeAspect="1"/>
          </p:cNvPicPr>
          <p:nvPr/>
        </p:nvPicPr>
        <p:blipFill>
          <a:blip r:embed="rId2"/>
          <a:stretch>
            <a:fillRect/>
          </a:stretch>
        </p:blipFill>
        <p:spPr>
          <a:xfrm>
            <a:off x="8665233" y="2227762"/>
            <a:ext cx="2857500" cy="3238500"/>
          </a:xfrm>
          <a:prstGeom prst="rect">
            <a:avLst/>
          </a:prstGeom>
        </p:spPr>
      </p:pic>
    </p:spTree>
    <p:extLst>
      <p:ext uri="{BB962C8B-B14F-4D97-AF65-F5344CB8AC3E}">
        <p14:creationId xmlns:p14="http://schemas.microsoft.com/office/powerpoint/2010/main" xmlns="" val="2364753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xmlns="" id="{616A4565-F0E1-4D10-88BB-DCA3DF9B945D}"/>
              </a:ext>
            </a:extLst>
          </p:cNvPr>
          <p:cNvSpPr txBox="1">
            <a:spLocks noChangeArrowheads="1"/>
          </p:cNvSpPr>
          <p:nvPr/>
        </p:nvSpPr>
        <p:spPr>
          <a:xfrm>
            <a:off x="581178" y="1360359"/>
            <a:ext cx="7416800" cy="3535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dirty="0">
                <a:solidFill>
                  <a:srgbClr val="6600CC"/>
                </a:solidFill>
                <a:ea typeface="黑体" panose="02010609060101010101" pitchFamily="49" charset="-122"/>
              </a:rPr>
              <a:t>    </a:t>
            </a:r>
            <a:r>
              <a:rPr lang="zh-CN" altLang="en-US" sz="2400" b="1" dirty="0">
                <a:solidFill>
                  <a:srgbClr val="6600CC"/>
                </a:solidFill>
                <a:ea typeface="黑体" panose="02010609060101010101" pitchFamily="49" charset="-122"/>
              </a:rPr>
              <a:t>第三，把阶级斗争视为社会发展的唯一动力，事实上否定了共产主义理想。</a:t>
            </a:r>
          </a:p>
          <a:p>
            <a:endParaRPr lang="zh-CN" altLang="en-US" dirty="0"/>
          </a:p>
          <a:p>
            <a:pPr>
              <a:buFontTx/>
              <a:buNone/>
            </a:pPr>
            <a:r>
              <a:rPr lang="zh-CN" altLang="en-US" sz="2000" b="1" dirty="0">
                <a:latin typeface="楷体_GB2312" pitchFamily="1" charset="-122"/>
                <a:ea typeface="楷体_GB2312" pitchFamily="1" charset="-122"/>
              </a:rPr>
              <a:t>       </a:t>
            </a:r>
            <a:r>
              <a:rPr lang="zh-CN" altLang="en-US" sz="2000" b="1" dirty="0">
                <a:latin typeface="楷体" panose="02010609060101010101" pitchFamily="49" charset="-122"/>
                <a:ea typeface="楷体" panose="02010609060101010101" pitchFamily="49" charset="-122"/>
              </a:rPr>
              <a:t>人类社会的进步与人的全面发展并非只有阶级斗争才能推动。过分强调阶级斗争对于历史发展的推动作用，并将它夸大为唯一的促进生产力发展的途径和手段，往往可能导致人们对于共产主义理想的误解。共产主义既然是人的全面发展的理想社会，当然也得重视人与自然的和谐发展，重视经济和文化的发展，重视改善人民物质文化生活。 </a:t>
            </a:r>
          </a:p>
          <a:p>
            <a:pPr>
              <a:buFontTx/>
              <a:buNone/>
            </a:pPr>
            <a:endParaRPr lang="en-US" altLang="zh-CN" sz="2000" b="1" dirty="0">
              <a:latin typeface="楷体_GB2312" pitchFamily="1" charset="-122"/>
              <a:ea typeface="楷体_GB2312" pitchFamily="1" charset="-122"/>
            </a:endParaRPr>
          </a:p>
        </p:txBody>
      </p:sp>
      <p:pic>
        <p:nvPicPr>
          <p:cNvPr id="3" name="图片 2">
            <a:extLst>
              <a:ext uri="{FF2B5EF4-FFF2-40B4-BE49-F238E27FC236}">
                <a16:creationId xmlns:a16="http://schemas.microsoft.com/office/drawing/2014/main" xmlns="" id="{FFA7EE1C-7723-40FC-8240-81623B2F04C8}"/>
              </a:ext>
            </a:extLst>
          </p:cNvPr>
          <p:cNvPicPr>
            <a:picLocks noChangeAspect="1"/>
          </p:cNvPicPr>
          <p:nvPr/>
        </p:nvPicPr>
        <p:blipFill>
          <a:blip r:embed="rId2"/>
          <a:stretch>
            <a:fillRect/>
          </a:stretch>
        </p:blipFill>
        <p:spPr>
          <a:xfrm>
            <a:off x="7997978" y="1914574"/>
            <a:ext cx="3669818" cy="2307908"/>
          </a:xfrm>
          <a:prstGeom prst="rect">
            <a:avLst/>
          </a:prstGeom>
          <a:ln>
            <a:noFill/>
          </a:ln>
          <a:effectLst>
            <a:softEdge rad="112500"/>
          </a:effectLst>
        </p:spPr>
      </p:pic>
    </p:spTree>
    <p:extLst>
      <p:ext uri="{BB962C8B-B14F-4D97-AF65-F5344CB8AC3E}">
        <p14:creationId xmlns:p14="http://schemas.microsoft.com/office/powerpoint/2010/main" xmlns="" val="2563211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2DA1334F-9208-4AAE-A922-04B085498BBF}"/>
              </a:ext>
            </a:extLst>
          </p:cNvPr>
          <p:cNvSpPr txBox="1">
            <a:spLocks noChangeArrowheads="1"/>
          </p:cNvSpPr>
          <p:nvPr/>
        </p:nvSpPr>
        <p:spPr>
          <a:xfrm>
            <a:off x="818603" y="1487280"/>
            <a:ext cx="7016750" cy="3873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dirty="0">
                <a:solidFill>
                  <a:srgbClr val="FF6600"/>
                </a:solidFill>
                <a:latin typeface="黑体" panose="02010609060101010101" pitchFamily="49" charset="-122"/>
                <a:ea typeface="黑体" panose="02010609060101010101" pitchFamily="49" charset="-122"/>
              </a:rPr>
              <a:t>  </a:t>
            </a:r>
            <a:r>
              <a:rPr lang="zh-CN" altLang="en-US" sz="2400" b="1" dirty="0">
                <a:solidFill>
                  <a:srgbClr val="6600CC"/>
                </a:solidFill>
                <a:latin typeface="黑体" panose="02010609060101010101" pitchFamily="49" charset="-122"/>
                <a:ea typeface="黑体" panose="02010609060101010101" pitchFamily="49" charset="-122"/>
              </a:rPr>
              <a:t>第四，忽视人类理想的实现是</a:t>
            </a:r>
            <a:r>
              <a:rPr lang="zh-CN" altLang="en-US" sz="2400" b="1" dirty="0">
                <a:solidFill>
                  <a:srgbClr val="6600CC"/>
                </a:solidFill>
                <a:ea typeface="黑体" panose="02010609060101010101" pitchFamily="49" charset="-122"/>
              </a:rPr>
              <a:t>“</a:t>
            </a:r>
            <a:r>
              <a:rPr lang="zh-CN" altLang="en-US" sz="2400" b="1" dirty="0">
                <a:solidFill>
                  <a:srgbClr val="6600CC"/>
                </a:solidFill>
                <a:latin typeface="黑体" panose="02010609060101010101" pitchFamily="49" charset="-122"/>
                <a:ea typeface="黑体" panose="02010609060101010101" pitchFamily="49" charset="-122"/>
              </a:rPr>
              <a:t>非常漫长的历史过程</a:t>
            </a:r>
            <a:r>
              <a:rPr lang="zh-CN" altLang="en-US" sz="2400" b="1" dirty="0">
                <a:solidFill>
                  <a:srgbClr val="6600CC"/>
                </a:solidFill>
                <a:ea typeface="黑体" panose="02010609060101010101" pitchFamily="49" charset="-122"/>
              </a:rPr>
              <a:t>”</a:t>
            </a:r>
            <a:r>
              <a:rPr lang="zh-CN" altLang="en-US" sz="2400" b="1" dirty="0">
                <a:solidFill>
                  <a:srgbClr val="6600CC"/>
                </a:solidFill>
                <a:latin typeface="黑体" panose="02010609060101010101" pitchFamily="49" charset="-122"/>
                <a:ea typeface="黑体" panose="02010609060101010101" pitchFamily="49" charset="-122"/>
              </a:rPr>
              <a:t>，也扩大了共产主义</a:t>
            </a:r>
            <a:r>
              <a:rPr lang="zh-CN" altLang="en-US" sz="2400" b="1" dirty="0">
                <a:solidFill>
                  <a:srgbClr val="6600CC"/>
                </a:solidFill>
                <a:ea typeface="黑体" panose="02010609060101010101" pitchFamily="49" charset="-122"/>
              </a:rPr>
              <a:t>“</a:t>
            </a:r>
            <a:r>
              <a:rPr lang="zh-CN" altLang="en-US" sz="2400" b="1" dirty="0">
                <a:solidFill>
                  <a:srgbClr val="6600CC"/>
                </a:solidFill>
                <a:latin typeface="黑体" panose="02010609060101010101" pitchFamily="49" charset="-122"/>
                <a:ea typeface="黑体" panose="02010609060101010101" pitchFamily="49" charset="-122"/>
              </a:rPr>
              <a:t>空想论</a:t>
            </a:r>
            <a:r>
              <a:rPr lang="zh-CN" altLang="en-US" sz="2400" b="1" dirty="0">
                <a:solidFill>
                  <a:srgbClr val="6600CC"/>
                </a:solidFill>
                <a:ea typeface="黑体" panose="02010609060101010101" pitchFamily="49" charset="-122"/>
              </a:rPr>
              <a:t>”</a:t>
            </a:r>
            <a:r>
              <a:rPr lang="zh-CN" altLang="en-US" sz="2400" b="1" dirty="0">
                <a:solidFill>
                  <a:srgbClr val="6600CC"/>
                </a:solidFill>
                <a:latin typeface="黑体" panose="02010609060101010101" pitchFamily="49" charset="-122"/>
                <a:ea typeface="黑体" panose="02010609060101010101" pitchFamily="49" charset="-122"/>
              </a:rPr>
              <a:t>的影响。</a:t>
            </a:r>
            <a:r>
              <a:rPr lang="zh-CN" altLang="en-US" sz="2400" b="1" dirty="0">
                <a:solidFill>
                  <a:srgbClr val="6600CC"/>
                </a:solidFill>
              </a:rPr>
              <a:t> </a:t>
            </a:r>
          </a:p>
          <a:p>
            <a:pPr>
              <a:buFontTx/>
              <a:buNone/>
            </a:pPr>
            <a:endParaRPr lang="zh-CN" altLang="en-US" sz="2400" b="1" dirty="0">
              <a:solidFill>
                <a:srgbClr val="6600CC"/>
              </a:solidFill>
            </a:endParaRPr>
          </a:p>
          <a:p>
            <a:pPr>
              <a:buFontTx/>
              <a:buNone/>
            </a:pPr>
            <a:r>
              <a:rPr lang="zh-CN" altLang="en-US" sz="2400" b="1" dirty="0">
                <a:latin typeface="华文楷体" panose="02010600040101010101" pitchFamily="2" charset="-122"/>
                <a:ea typeface="华文楷体" panose="02010600040101010101" pitchFamily="2" charset="-122"/>
              </a:rPr>
              <a:t>          </a:t>
            </a:r>
            <a:r>
              <a:rPr lang="zh-CN" altLang="en-US" sz="2000" b="1" dirty="0">
                <a:latin typeface="华文楷体" panose="02010600040101010101" pitchFamily="2" charset="-122"/>
                <a:ea typeface="华文楷体" panose="02010600040101010101" pitchFamily="2" charset="-122"/>
              </a:rPr>
              <a:t>承认共产主义的实现是一个“非常漫长的历史过程”，并不等于我们放弃这个理想的追求，更不意味着我们不再对人类发展的未来做科学的预见。如果只纠缠于共产主义理想“何时才能实现”的具体问题，不但会忽视今天的社会主义实践探索，而且也会导致对共产主义理想的否定。而如果丢失了共产党人的远大目标，就会迷失方向、变成功利主义、实用主义。</a:t>
            </a:r>
          </a:p>
        </p:txBody>
      </p:sp>
      <p:pic>
        <p:nvPicPr>
          <p:cNvPr id="3" name="图片 2">
            <a:extLst>
              <a:ext uri="{FF2B5EF4-FFF2-40B4-BE49-F238E27FC236}">
                <a16:creationId xmlns:a16="http://schemas.microsoft.com/office/drawing/2014/main" xmlns="" id="{136055F9-591F-41A3-9CF2-A334B50F0C5B}"/>
              </a:ext>
            </a:extLst>
          </p:cNvPr>
          <p:cNvPicPr>
            <a:picLocks noChangeAspect="1"/>
          </p:cNvPicPr>
          <p:nvPr/>
        </p:nvPicPr>
        <p:blipFill>
          <a:blip r:embed="rId2" cstate="print"/>
          <a:stretch>
            <a:fillRect/>
          </a:stretch>
        </p:blipFill>
        <p:spPr>
          <a:xfrm>
            <a:off x="7905463" y="2273473"/>
            <a:ext cx="3467934" cy="2311053"/>
          </a:xfrm>
          <a:prstGeom prst="rect">
            <a:avLst/>
          </a:prstGeom>
        </p:spPr>
      </p:pic>
    </p:spTree>
    <p:extLst>
      <p:ext uri="{BB962C8B-B14F-4D97-AF65-F5344CB8AC3E}">
        <p14:creationId xmlns:p14="http://schemas.microsoft.com/office/powerpoint/2010/main" xmlns="" val="1550630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8">
            <a:extLst>
              <a:ext uri="{FF2B5EF4-FFF2-40B4-BE49-F238E27FC236}">
                <a16:creationId xmlns:a16="http://schemas.microsoft.com/office/drawing/2014/main" xmlns="" id="{58B8A927-3911-466D-879B-5695755958F3}"/>
              </a:ext>
            </a:extLst>
          </p:cNvPr>
          <p:cNvSpPr txBox="1"/>
          <p:nvPr/>
        </p:nvSpPr>
        <p:spPr>
          <a:xfrm>
            <a:off x="5456070" y="309326"/>
            <a:ext cx="6209061" cy="523220"/>
          </a:xfrm>
          <a:prstGeom prst="rect">
            <a:avLst/>
          </a:prstGeom>
          <a:solidFill>
            <a:srgbClr val="F79646">
              <a:lumMod val="7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rPr>
              <a:t>二、增强对中国特色社会主义的信念</a:t>
            </a:r>
          </a:p>
        </p:txBody>
      </p:sp>
      <p:grpSp>
        <p:nvGrpSpPr>
          <p:cNvPr id="3" name="组合 2">
            <a:extLst>
              <a:ext uri="{FF2B5EF4-FFF2-40B4-BE49-F238E27FC236}">
                <a16:creationId xmlns:a16="http://schemas.microsoft.com/office/drawing/2014/main" xmlns="" id="{9DAB1F98-F5C0-4E7B-BF49-285E5B7BAB6B}"/>
              </a:ext>
            </a:extLst>
          </p:cNvPr>
          <p:cNvGrpSpPr/>
          <p:nvPr/>
        </p:nvGrpSpPr>
        <p:grpSpPr>
          <a:xfrm>
            <a:off x="2651760" y="1763552"/>
            <a:ext cx="1222260" cy="536593"/>
            <a:chOff x="6225354" y="2411080"/>
            <a:chExt cx="1096990" cy="472793"/>
          </a:xfrm>
        </p:grpSpPr>
        <p:grpSp>
          <p:nvGrpSpPr>
            <p:cNvPr id="4" name="组合 3">
              <a:extLst>
                <a:ext uri="{FF2B5EF4-FFF2-40B4-BE49-F238E27FC236}">
                  <a16:creationId xmlns:a16="http://schemas.microsoft.com/office/drawing/2014/main" xmlns="" id="{20F891A5-88E7-45A3-A976-C88E288CF8E6}"/>
                </a:ext>
              </a:extLst>
            </p:cNvPr>
            <p:cNvGrpSpPr/>
            <p:nvPr/>
          </p:nvGrpSpPr>
          <p:grpSpPr>
            <a:xfrm>
              <a:off x="6225354" y="2411080"/>
              <a:ext cx="1096990" cy="472793"/>
              <a:chOff x="2207939" y="2018653"/>
              <a:chExt cx="6978844" cy="1220496"/>
            </a:xfrm>
          </p:grpSpPr>
          <p:sp>
            <p:nvSpPr>
              <p:cNvPr id="6" name="圆角矩形 39">
                <a:extLst>
                  <a:ext uri="{FF2B5EF4-FFF2-40B4-BE49-F238E27FC236}">
                    <a16:creationId xmlns:a16="http://schemas.microsoft.com/office/drawing/2014/main" xmlns="" id="{A30A30F3-D5B2-4A6B-982B-F24B796E2971}"/>
                  </a:ext>
                </a:extLst>
              </p:cNvPr>
              <p:cNvSpPr/>
              <p:nvPr/>
            </p:nvSpPr>
            <p:spPr>
              <a:xfrm>
                <a:off x="2207939" y="2018653"/>
                <a:ext cx="6978844" cy="1220496"/>
              </a:xfrm>
              <a:prstGeom prst="roundRect">
                <a:avLst>
                  <a:gd name="adj" fmla="val 50000"/>
                </a:avLst>
              </a:prstGeom>
              <a:solidFill>
                <a:schemeClr val="accent1"/>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j-ea"/>
                  <a:ea typeface="+mj-ea"/>
                </a:endParaRPr>
              </a:p>
            </p:txBody>
          </p:sp>
          <p:sp>
            <p:nvSpPr>
              <p:cNvPr id="7" name="圆角矩形 40">
                <a:extLst>
                  <a:ext uri="{FF2B5EF4-FFF2-40B4-BE49-F238E27FC236}">
                    <a16:creationId xmlns:a16="http://schemas.microsoft.com/office/drawing/2014/main" xmlns="" id="{4B4840F3-5DCD-40CA-9444-B8B6C53BE0D8}"/>
                  </a:ext>
                </a:extLst>
              </p:cNvPr>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sp>
          <p:nvSpPr>
            <p:cNvPr id="5" name="矩形 4">
              <a:extLst>
                <a:ext uri="{FF2B5EF4-FFF2-40B4-BE49-F238E27FC236}">
                  <a16:creationId xmlns:a16="http://schemas.microsoft.com/office/drawing/2014/main" xmlns="" id="{F097957A-041B-4F5E-A6F8-114E61F4C18F}"/>
                </a:ext>
              </a:extLst>
            </p:cNvPr>
            <p:cNvSpPr/>
            <p:nvPr/>
          </p:nvSpPr>
          <p:spPr>
            <a:xfrm>
              <a:off x="6817297" y="2447877"/>
              <a:ext cx="395934" cy="284741"/>
            </a:xfrm>
            <a:prstGeom prst="rect">
              <a:avLst/>
            </a:prstGeom>
          </p:spPr>
          <p:txBody>
            <a:bodyPr wrap="none">
              <a:spAutoFit/>
            </a:bodyPr>
            <a:lstStyle/>
            <a:p>
              <a:pPr algn="ctr"/>
              <a:r>
                <a:rPr lang="en-US" altLang="zh-CN" sz="1500" b="1" spc="75" dirty="0">
                  <a:solidFill>
                    <a:schemeClr val="bg1"/>
                  </a:solidFill>
                  <a:latin typeface="微软雅黑" panose="020B0503020204020204" pitchFamily="34" charset="-122"/>
                  <a:ea typeface="微软雅黑" panose="020B0503020204020204" pitchFamily="34" charset="-122"/>
                </a:rPr>
                <a:t>01</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xmlns="" id="{A9721936-E67E-43E3-BA5F-CBBD77C8CEA0}"/>
              </a:ext>
            </a:extLst>
          </p:cNvPr>
          <p:cNvSpPr txBox="1"/>
          <p:nvPr/>
        </p:nvSpPr>
        <p:spPr bwMode="auto">
          <a:xfrm>
            <a:off x="4017816" y="1698165"/>
            <a:ext cx="5374377" cy="523220"/>
          </a:xfrm>
          <a:prstGeom prst="rect">
            <a:avLst/>
          </a:prstGeom>
          <a:noFill/>
        </p:spPr>
        <p:txBody>
          <a:bodyPr wrap="square">
            <a:spAutoFit/>
          </a:bodyPr>
          <a:lstStyle/>
          <a:p>
            <a:pPr>
              <a:defRPr/>
            </a:pPr>
            <a:r>
              <a:rPr lang="zh-CN" altLang="en-US" sz="2800" b="1" spc="75" dirty="0">
                <a:latin typeface="微软雅黑" panose="020B0503020204020204" pitchFamily="34" charset="-122"/>
                <a:ea typeface="微软雅黑" panose="020B0503020204020204" pitchFamily="34" charset="-122"/>
              </a:rPr>
              <a:t>有共同理想，才能有共同步调。</a:t>
            </a:r>
          </a:p>
        </p:txBody>
      </p:sp>
      <p:cxnSp>
        <p:nvCxnSpPr>
          <p:cNvPr id="9" name="直接连接符 8">
            <a:extLst>
              <a:ext uri="{FF2B5EF4-FFF2-40B4-BE49-F238E27FC236}">
                <a16:creationId xmlns:a16="http://schemas.microsoft.com/office/drawing/2014/main" xmlns="" id="{9C7EF498-E8D9-4F53-B022-ABF22DF6B067}"/>
              </a:ext>
            </a:extLst>
          </p:cNvPr>
          <p:cNvCxnSpPr/>
          <p:nvPr/>
        </p:nvCxnSpPr>
        <p:spPr>
          <a:xfrm>
            <a:off x="4003667" y="1756762"/>
            <a:ext cx="0" cy="743136"/>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xmlns="" id="{E6DE024E-D63B-4F06-BF11-C7C9A911AE57}"/>
              </a:ext>
            </a:extLst>
          </p:cNvPr>
          <p:cNvGrpSpPr/>
          <p:nvPr/>
        </p:nvGrpSpPr>
        <p:grpSpPr>
          <a:xfrm>
            <a:off x="2651760" y="2873412"/>
            <a:ext cx="1222260" cy="536593"/>
            <a:chOff x="6225354" y="2411080"/>
            <a:chExt cx="1096990" cy="472793"/>
          </a:xfrm>
        </p:grpSpPr>
        <p:grpSp>
          <p:nvGrpSpPr>
            <p:cNvPr id="11" name="组合 10">
              <a:extLst>
                <a:ext uri="{FF2B5EF4-FFF2-40B4-BE49-F238E27FC236}">
                  <a16:creationId xmlns:a16="http://schemas.microsoft.com/office/drawing/2014/main" xmlns="" id="{8414FEE5-2FD7-4D97-A555-3F49B9483D9D}"/>
                </a:ext>
              </a:extLst>
            </p:cNvPr>
            <p:cNvGrpSpPr/>
            <p:nvPr/>
          </p:nvGrpSpPr>
          <p:grpSpPr>
            <a:xfrm>
              <a:off x="6225354" y="2411080"/>
              <a:ext cx="1096990" cy="472793"/>
              <a:chOff x="2207939" y="2018653"/>
              <a:chExt cx="6978844" cy="1220496"/>
            </a:xfrm>
          </p:grpSpPr>
          <p:sp>
            <p:nvSpPr>
              <p:cNvPr id="13" name="圆角矩形 33">
                <a:extLst>
                  <a:ext uri="{FF2B5EF4-FFF2-40B4-BE49-F238E27FC236}">
                    <a16:creationId xmlns:a16="http://schemas.microsoft.com/office/drawing/2014/main" xmlns="" id="{7AB0B0D1-3AD8-4804-A369-685B3EA1F74F}"/>
                  </a:ext>
                </a:extLst>
              </p:cNvPr>
              <p:cNvSpPr/>
              <p:nvPr/>
            </p:nvSpPr>
            <p:spPr>
              <a:xfrm>
                <a:off x="2207939" y="2018653"/>
                <a:ext cx="6978844" cy="1220496"/>
              </a:xfrm>
              <a:prstGeom prst="roundRect">
                <a:avLst>
                  <a:gd name="adj" fmla="val 50000"/>
                </a:avLst>
              </a:prstGeom>
              <a:solidFill>
                <a:schemeClr val="accent2"/>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j-ea"/>
                  <a:ea typeface="+mj-ea"/>
                </a:endParaRPr>
              </a:p>
            </p:txBody>
          </p:sp>
          <p:sp>
            <p:nvSpPr>
              <p:cNvPr id="14" name="圆角矩形 34">
                <a:extLst>
                  <a:ext uri="{FF2B5EF4-FFF2-40B4-BE49-F238E27FC236}">
                    <a16:creationId xmlns:a16="http://schemas.microsoft.com/office/drawing/2014/main" xmlns="" id="{DDC1166A-6FA4-4B55-9568-9525AE968096}"/>
                  </a:ext>
                </a:extLst>
              </p:cNvPr>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sp>
          <p:nvSpPr>
            <p:cNvPr id="12" name="矩形 11">
              <a:extLst>
                <a:ext uri="{FF2B5EF4-FFF2-40B4-BE49-F238E27FC236}">
                  <a16:creationId xmlns:a16="http://schemas.microsoft.com/office/drawing/2014/main" xmlns="" id="{8EC939D3-4099-49C4-B9EB-35996B9C59F1}"/>
                </a:ext>
              </a:extLst>
            </p:cNvPr>
            <p:cNvSpPr/>
            <p:nvPr/>
          </p:nvSpPr>
          <p:spPr>
            <a:xfrm>
              <a:off x="6823050" y="2447877"/>
              <a:ext cx="384423" cy="284741"/>
            </a:xfrm>
            <a:prstGeom prst="rect">
              <a:avLst/>
            </a:prstGeom>
          </p:spPr>
          <p:txBody>
            <a:bodyPr wrap="none">
              <a:spAutoFit/>
            </a:bodyPr>
            <a:lstStyle/>
            <a:p>
              <a:pPr algn="ctr"/>
              <a:r>
                <a:rPr lang="en-US" altLang="zh-CN" sz="1500" spc="75" dirty="0">
                  <a:solidFill>
                    <a:schemeClr val="bg1"/>
                  </a:solidFill>
                  <a:latin typeface="微软雅黑" panose="020B0503020204020204" pitchFamily="34" charset="-122"/>
                  <a:ea typeface="微软雅黑" panose="020B0503020204020204" pitchFamily="34" charset="-122"/>
                </a:rPr>
                <a:t>02</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a:extLst>
              <a:ext uri="{FF2B5EF4-FFF2-40B4-BE49-F238E27FC236}">
                <a16:creationId xmlns:a16="http://schemas.microsoft.com/office/drawing/2014/main" xmlns="" id="{10D1B1F2-4845-4E1F-8646-EAE08057B2F5}"/>
              </a:ext>
            </a:extLst>
          </p:cNvPr>
          <p:cNvSpPr txBox="1"/>
          <p:nvPr/>
        </p:nvSpPr>
        <p:spPr bwMode="auto">
          <a:xfrm>
            <a:off x="4017816" y="2751547"/>
            <a:ext cx="6014457" cy="954107"/>
          </a:xfrm>
          <a:prstGeom prst="rect">
            <a:avLst/>
          </a:prstGeom>
          <a:noFill/>
        </p:spPr>
        <p:txBody>
          <a:bodyPr wrap="square">
            <a:spAutoFit/>
          </a:bodyPr>
          <a:lstStyle/>
          <a:p>
            <a:pPr>
              <a:defRPr/>
            </a:pPr>
            <a:r>
              <a:rPr lang="zh-CN" altLang="en-US" sz="2800" b="1" spc="75" dirty="0">
                <a:latin typeface="微软雅黑" panose="020B0503020204020204" pitchFamily="34" charset="-122"/>
                <a:ea typeface="微软雅黑" panose="020B0503020204020204" pitchFamily="34" charset="-122"/>
              </a:rPr>
              <a:t>中国特色社会主义是社会主义而不是别的什么主义。</a:t>
            </a:r>
          </a:p>
        </p:txBody>
      </p:sp>
      <p:cxnSp>
        <p:nvCxnSpPr>
          <p:cNvPr id="16" name="直接连接符 15">
            <a:extLst>
              <a:ext uri="{FF2B5EF4-FFF2-40B4-BE49-F238E27FC236}">
                <a16:creationId xmlns:a16="http://schemas.microsoft.com/office/drawing/2014/main" xmlns="" id="{EE47403A-7423-4E69-B317-D0BA673CFA28}"/>
              </a:ext>
            </a:extLst>
          </p:cNvPr>
          <p:cNvCxnSpPr/>
          <p:nvPr/>
        </p:nvCxnSpPr>
        <p:spPr>
          <a:xfrm>
            <a:off x="4003667" y="2866622"/>
            <a:ext cx="0" cy="743136"/>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xmlns="" id="{982FF4D0-E5AA-4573-AF83-C6DD01A08CFD}"/>
              </a:ext>
            </a:extLst>
          </p:cNvPr>
          <p:cNvGrpSpPr/>
          <p:nvPr/>
        </p:nvGrpSpPr>
        <p:grpSpPr>
          <a:xfrm>
            <a:off x="2651760" y="3983272"/>
            <a:ext cx="1222260" cy="536593"/>
            <a:chOff x="6225354" y="2411080"/>
            <a:chExt cx="1096990" cy="472793"/>
          </a:xfrm>
        </p:grpSpPr>
        <p:grpSp>
          <p:nvGrpSpPr>
            <p:cNvPr id="18" name="组合 17">
              <a:extLst>
                <a:ext uri="{FF2B5EF4-FFF2-40B4-BE49-F238E27FC236}">
                  <a16:creationId xmlns:a16="http://schemas.microsoft.com/office/drawing/2014/main" xmlns="" id="{422D0251-3D60-4ECF-8634-2F9CE16F0117}"/>
                </a:ext>
              </a:extLst>
            </p:cNvPr>
            <p:cNvGrpSpPr/>
            <p:nvPr/>
          </p:nvGrpSpPr>
          <p:grpSpPr>
            <a:xfrm>
              <a:off x="6225354" y="2411080"/>
              <a:ext cx="1096990" cy="472793"/>
              <a:chOff x="2207939" y="2018653"/>
              <a:chExt cx="6978844" cy="1220496"/>
            </a:xfrm>
          </p:grpSpPr>
          <p:sp>
            <p:nvSpPr>
              <p:cNvPr id="20" name="圆角矩形 27">
                <a:extLst>
                  <a:ext uri="{FF2B5EF4-FFF2-40B4-BE49-F238E27FC236}">
                    <a16:creationId xmlns:a16="http://schemas.microsoft.com/office/drawing/2014/main" xmlns="" id="{F4750DE7-5313-437B-9A6B-D301D731AC04}"/>
                  </a:ext>
                </a:extLst>
              </p:cNvPr>
              <p:cNvSpPr/>
              <p:nvPr/>
            </p:nvSpPr>
            <p:spPr>
              <a:xfrm>
                <a:off x="2207939" y="2018653"/>
                <a:ext cx="6978844" cy="1220496"/>
              </a:xfrm>
              <a:prstGeom prst="roundRect">
                <a:avLst>
                  <a:gd name="adj" fmla="val 50000"/>
                </a:avLst>
              </a:prstGeom>
              <a:solidFill>
                <a:schemeClr val="accent3"/>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j-ea"/>
                  <a:ea typeface="+mj-ea"/>
                </a:endParaRPr>
              </a:p>
            </p:txBody>
          </p:sp>
          <p:sp>
            <p:nvSpPr>
              <p:cNvPr id="21" name="圆角矩形 28">
                <a:extLst>
                  <a:ext uri="{FF2B5EF4-FFF2-40B4-BE49-F238E27FC236}">
                    <a16:creationId xmlns:a16="http://schemas.microsoft.com/office/drawing/2014/main" xmlns="" id="{050BE2F9-7AFF-481B-A66C-A2386ACB1919}"/>
                  </a:ext>
                </a:extLst>
              </p:cNvPr>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sp>
          <p:nvSpPr>
            <p:cNvPr id="19" name="矩形 18">
              <a:extLst>
                <a:ext uri="{FF2B5EF4-FFF2-40B4-BE49-F238E27FC236}">
                  <a16:creationId xmlns:a16="http://schemas.microsoft.com/office/drawing/2014/main" xmlns="" id="{9AEE2302-F86E-4F09-AC2B-3D62A279B5F2}"/>
                </a:ext>
              </a:extLst>
            </p:cNvPr>
            <p:cNvSpPr/>
            <p:nvPr/>
          </p:nvSpPr>
          <p:spPr>
            <a:xfrm>
              <a:off x="6823049" y="2447877"/>
              <a:ext cx="384423" cy="284741"/>
            </a:xfrm>
            <a:prstGeom prst="rect">
              <a:avLst/>
            </a:prstGeom>
          </p:spPr>
          <p:txBody>
            <a:bodyPr wrap="none">
              <a:spAutoFit/>
            </a:bodyPr>
            <a:lstStyle/>
            <a:p>
              <a:pPr algn="ctr"/>
              <a:r>
                <a:rPr lang="en-US" altLang="zh-CN" sz="1500" spc="75" dirty="0">
                  <a:solidFill>
                    <a:schemeClr val="bg1"/>
                  </a:solidFill>
                  <a:latin typeface="微软雅黑" panose="020B0503020204020204" pitchFamily="34" charset="-122"/>
                  <a:ea typeface="微软雅黑" panose="020B0503020204020204" pitchFamily="34" charset="-122"/>
                </a:rPr>
                <a:t>03</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22" name="文本框 21">
            <a:extLst>
              <a:ext uri="{FF2B5EF4-FFF2-40B4-BE49-F238E27FC236}">
                <a16:creationId xmlns:a16="http://schemas.microsoft.com/office/drawing/2014/main" xmlns="" id="{5A4E41E8-557A-4316-BF07-287F19A26343}"/>
              </a:ext>
            </a:extLst>
          </p:cNvPr>
          <p:cNvSpPr txBox="1"/>
          <p:nvPr/>
        </p:nvSpPr>
        <p:spPr bwMode="auto">
          <a:xfrm>
            <a:off x="4017817" y="3917884"/>
            <a:ext cx="6628412" cy="954107"/>
          </a:xfrm>
          <a:prstGeom prst="rect">
            <a:avLst/>
          </a:prstGeom>
          <a:noFill/>
        </p:spPr>
        <p:txBody>
          <a:bodyPr wrap="square">
            <a:spAutoFit/>
          </a:bodyPr>
          <a:lstStyle/>
          <a:p>
            <a:pPr>
              <a:defRPr/>
            </a:pPr>
            <a:r>
              <a:rPr lang="zh-CN" altLang="en-US" sz="2800" b="1" spc="75" dirty="0">
                <a:latin typeface="微软雅黑" panose="020B0503020204020204" pitchFamily="34" charset="-122"/>
                <a:ea typeface="微软雅黑" panose="020B0503020204020204" pitchFamily="34" charset="-122"/>
              </a:rPr>
              <a:t>中国特色社会主义是中国共产党带领人民找到的实现中国梦的正确道路。</a:t>
            </a:r>
          </a:p>
        </p:txBody>
      </p:sp>
      <p:grpSp>
        <p:nvGrpSpPr>
          <p:cNvPr id="23" name="组合 22">
            <a:extLst>
              <a:ext uri="{FF2B5EF4-FFF2-40B4-BE49-F238E27FC236}">
                <a16:creationId xmlns:a16="http://schemas.microsoft.com/office/drawing/2014/main" xmlns="" id="{AA1BF549-A0F3-4E6D-B0E7-2D29BB9D9E3F}"/>
              </a:ext>
            </a:extLst>
          </p:cNvPr>
          <p:cNvGrpSpPr/>
          <p:nvPr/>
        </p:nvGrpSpPr>
        <p:grpSpPr>
          <a:xfrm>
            <a:off x="2651760" y="5093133"/>
            <a:ext cx="1222260" cy="536593"/>
            <a:chOff x="6225354" y="2411080"/>
            <a:chExt cx="1096990" cy="472793"/>
          </a:xfrm>
        </p:grpSpPr>
        <p:grpSp>
          <p:nvGrpSpPr>
            <p:cNvPr id="24" name="组合 23">
              <a:extLst>
                <a:ext uri="{FF2B5EF4-FFF2-40B4-BE49-F238E27FC236}">
                  <a16:creationId xmlns:a16="http://schemas.microsoft.com/office/drawing/2014/main" xmlns="" id="{F1FCAEA7-1CFA-4119-8B02-3B007BE4532C}"/>
                </a:ext>
              </a:extLst>
            </p:cNvPr>
            <p:cNvGrpSpPr/>
            <p:nvPr/>
          </p:nvGrpSpPr>
          <p:grpSpPr>
            <a:xfrm>
              <a:off x="6225354" y="2411080"/>
              <a:ext cx="1096990" cy="472793"/>
              <a:chOff x="2207939" y="2018653"/>
              <a:chExt cx="6978844" cy="1220496"/>
            </a:xfrm>
          </p:grpSpPr>
          <p:sp>
            <p:nvSpPr>
              <p:cNvPr id="26" name="圆角矩形 21">
                <a:extLst>
                  <a:ext uri="{FF2B5EF4-FFF2-40B4-BE49-F238E27FC236}">
                    <a16:creationId xmlns:a16="http://schemas.microsoft.com/office/drawing/2014/main" xmlns="" id="{39A9E7FE-463E-4A64-A4E2-31362FC688E1}"/>
                  </a:ext>
                </a:extLst>
              </p:cNvPr>
              <p:cNvSpPr/>
              <p:nvPr/>
            </p:nvSpPr>
            <p:spPr>
              <a:xfrm>
                <a:off x="2207939" y="2018653"/>
                <a:ext cx="6978844" cy="1220496"/>
              </a:xfrm>
              <a:prstGeom prst="roundRect">
                <a:avLst>
                  <a:gd name="adj" fmla="val 50000"/>
                </a:avLst>
              </a:prstGeom>
              <a:solidFill>
                <a:schemeClr val="accent4"/>
              </a:solidFill>
              <a:ln w="31750">
                <a:gradFill flip="none" rotWithShape="1">
                  <a:gsLst>
                    <a:gs pos="0">
                      <a:srgbClr val="CDCDCD"/>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FFFFFF"/>
                  </a:solidFill>
                  <a:latin typeface="+mj-ea"/>
                  <a:ea typeface="+mj-ea"/>
                </a:endParaRPr>
              </a:p>
            </p:txBody>
          </p:sp>
          <p:sp>
            <p:nvSpPr>
              <p:cNvPr id="27" name="圆角矩形 22">
                <a:extLst>
                  <a:ext uri="{FF2B5EF4-FFF2-40B4-BE49-F238E27FC236}">
                    <a16:creationId xmlns:a16="http://schemas.microsoft.com/office/drawing/2014/main" xmlns="" id="{D08D1005-49A6-4A3E-B259-57CBDA8EDADD}"/>
                  </a:ext>
                </a:extLst>
              </p:cNvPr>
              <p:cNvSpPr/>
              <p:nvPr/>
            </p:nvSpPr>
            <p:spPr>
              <a:xfrm>
                <a:off x="2252045" y="2038293"/>
                <a:ext cx="2901718" cy="1151411"/>
              </a:xfrm>
              <a:prstGeom prst="roundRect">
                <a:avLst>
                  <a:gd name="adj" fmla="val 50000"/>
                </a:avLst>
              </a:prstGeom>
              <a:solidFill>
                <a:schemeClr val="bg1">
                  <a:lumMod val="95000"/>
                </a:schemeClr>
              </a:solidFill>
              <a:ln w="50800">
                <a:noFill/>
              </a:ln>
              <a:effectLst>
                <a:outerShdw blurRad="50800" dist="12700" dir="2700000" algn="tl" rotWithShape="0">
                  <a:schemeClr val="tx1">
                    <a:lumMod val="65000"/>
                    <a:lumOff val="35000"/>
                    <a:alpha val="60000"/>
                  </a:schemeClr>
                </a:outerShdw>
              </a:effectLst>
              <a:scene3d>
                <a:camera prst="orthographicFront"/>
                <a:lightRig rig="threePt" dir="t"/>
              </a:scene3d>
              <a:sp3d prstMaterial="softEdge">
                <a:bevelT w="57150" h="127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FFFF"/>
                  </a:solidFill>
                  <a:latin typeface="+mj-ea"/>
                  <a:ea typeface="+mj-ea"/>
                </a:endParaRPr>
              </a:p>
            </p:txBody>
          </p:sp>
        </p:grpSp>
        <p:sp>
          <p:nvSpPr>
            <p:cNvPr id="25" name="矩形 24">
              <a:extLst>
                <a:ext uri="{FF2B5EF4-FFF2-40B4-BE49-F238E27FC236}">
                  <a16:creationId xmlns:a16="http://schemas.microsoft.com/office/drawing/2014/main" xmlns="" id="{1F76D554-4F28-4776-9041-1239E58BD78E}"/>
                </a:ext>
              </a:extLst>
            </p:cNvPr>
            <p:cNvSpPr/>
            <p:nvPr/>
          </p:nvSpPr>
          <p:spPr>
            <a:xfrm>
              <a:off x="6823050" y="2447877"/>
              <a:ext cx="384423" cy="284741"/>
            </a:xfrm>
            <a:prstGeom prst="rect">
              <a:avLst/>
            </a:prstGeom>
          </p:spPr>
          <p:txBody>
            <a:bodyPr wrap="none">
              <a:spAutoFit/>
            </a:bodyPr>
            <a:lstStyle/>
            <a:p>
              <a:pPr algn="ctr"/>
              <a:r>
                <a:rPr lang="en-US" altLang="zh-CN" sz="1500" spc="75" dirty="0">
                  <a:solidFill>
                    <a:schemeClr val="bg1"/>
                  </a:solidFill>
                  <a:latin typeface="微软雅黑" panose="020B0503020204020204" pitchFamily="34" charset="-122"/>
                  <a:ea typeface="微软雅黑" panose="020B0503020204020204" pitchFamily="34" charset="-122"/>
                </a:rPr>
                <a:t>04</a:t>
              </a:r>
              <a:endParaRPr lang="zh-CN" altLang="en-US" sz="1500" dirty="0">
                <a:solidFill>
                  <a:schemeClr val="bg1"/>
                </a:solidFill>
                <a:latin typeface="微软雅黑" panose="020B0503020204020204" pitchFamily="34" charset="-122"/>
                <a:ea typeface="微软雅黑" panose="020B0503020204020204" pitchFamily="34" charset="-122"/>
              </a:endParaRPr>
            </a:p>
          </p:txBody>
        </p:sp>
      </p:grpSp>
      <p:sp>
        <p:nvSpPr>
          <p:cNvPr id="28" name="文本框 27">
            <a:extLst>
              <a:ext uri="{FF2B5EF4-FFF2-40B4-BE49-F238E27FC236}">
                <a16:creationId xmlns:a16="http://schemas.microsoft.com/office/drawing/2014/main" xmlns="" id="{54BF709D-26C0-421A-B88E-FE6EE4D4D5E8}"/>
              </a:ext>
            </a:extLst>
          </p:cNvPr>
          <p:cNvSpPr txBox="1"/>
          <p:nvPr/>
        </p:nvSpPr>
        <p:spPr bwMode="auto">
          <a:xfrm>
            <a:off x="4017817" y="5027745"/>
            <a:ext cx="6628412" cy="954107"/>
          </a:xfrm>
          <a:prstGeom prst="rect">
            <a:avLst/>
          </a:prstGeom>
          <a:noFill/>
        </p:spPr>
        <p:txBody>
          <a:bodyPr wrap="square">
            <a:spAutoFit/>
          </a:bodyPr>
          <a:lstStyle/>
          <a:p>
            <a:pPr>
              <a:defRPr/>
            </a:pPr>
            <a:r>
              <a:rPr lang="zh-CN" altLang="en-US" sz="2800" b="1" spc="75" dirty="0">
                <a:latin typeface="微软雅黑" panose="020B0503020204020204" pitchFamily="34" charset="-122"/>
                <a:ea typeface="微软雅黑" panose="020B0503020204020204" pitchFamily="34" charset="-122"/>
              </a:rPr>
              <a:t>中国共产党的领导是中国特色社会主义最本质的特征。</a:t>
            </a:r>
          </a:p>
        </p:txBody>
      </p:sp>
      <p:cxnSp>
        <p:nvCxnSpPr>
          <p:cNvPr id="29" name="直接连接符 28">
            <a:extLst>
              <a:ext uri="{FF2B5EF4-FFF2-40B4-BE49-F238E27FC236}">
                <a16:creationId xmlns:a16="http://schemas.microsoft.com/office/drawing/2014/main" xmlns="" id="{2F14A841-218F-47FA-8317-4C8CF28B25D7}"/>
              </a:ext>
            </a:extLst>
          </p:cNvPr>
          <p:cNvCxnSpPr/>
          <p:nvPr/>
        </p:nvCxnSpPr>
        <p:spPr>
          <a:xfrm>
            <a:off x="4003667" y="5086343"/>
            <a:ext cx="0" cy="743136"/>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1E3DE58D-1CA8-4F06-996E-45BEDAF9C801}"/>
              </a:ext>
            </a:extLst>
          </p:cNvPr>
          <p:cNvCxnSpPr/>
          <p:nvPr/>
        </p:nvCxnSpPr>
        <p:spPr>
          <a:xfrm>
            <a:off x="3986248" y="3920358"/>
            <a:ext cx="0" cy="743136"/>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42114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8">
            <a:extLst>
              <a:ext uri="{FF2B5EF4-FFF2-40B4-BE49-F238E27FC236}">
                <a16:creationId xmlns:a16="http://schemas.microsoft.com/office/drawing/2014/main" xmlns="" id="{EFB7608D-1215-4230-93EF-CEB5238BA4D5}"/>
              </a:ext>
            </a:extLst>
          </p:cNvPr>
          <p:cNvSpPr txBox="1">
            <a:spLocks noChangeArrowheads="1"/>
          </p:cNvSpPr>
          <p:nvPr/>
        </p:nvSpPr>
        <p:spPr bwMode="auto">
          <a:xfrm>
            <a:off x="1369423" y="2286000"/>
            <a:ext cx="3505200" cy="2677656"/>
          </a:xfrm>
          <a:prstGeom prst="rect">
            <a:avLst/>
          </a:prstGeom>
          <a:solidFill>
            <a:schemeClr val="fo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en-US" altLang="zh-CN" sz="2800" b="1" dirty="0">
                <a:latin typeface="楷体_GB2312" pitchFamily="1" charset="-122"/>
                <a:ea typeface="楷体_GB2312" pitchFamily="1" charset="-122"/>
              </a:rPr>
              <a:t>    </a:t>
            </a:r>
            <a:r>
              <a:rPr lang="zh-CN" altLang="en-US" sz="2800" b="1" dirty="0">
                <a:latin typeface="楷体_GB2312" pitchFamily="1" charset="-122"/>
                <a:ea typeface="楷体_GB2312" pitchFamily="1" charset="-122"/>
              </a:rPr>
              <a:t>以毛泽东为核心的第一代中国共产党人把追求中华民族的独立、解放以及新中国成立后国家的强大作为他们的理想和信念。</a:t>
            </a:r>
          </a:p>
        </p:txBody>
      </p:sp>
      <p:pic>
        <p:nvPicPr>
          <p:cNvPr id="3" name="图片 2">
            <a:extLst>
              <a:ext uri="{FF2B5EF4-FFF2-40B4-BE49-F238E27FC236}">
                <a16:creationId xmlns:a16="http://schemas.microsoft.com/office/drawing/2014/main" xmlns="" id="{629CFC68-627D-4A70-80BC-3D957D83594B}"/>
              </a:ext>
            </a:extLst>
          </p:cNvPr>
          <p:cNvPicPr>
            <a:picLocks noChangeAspect="1"/>
          </p:cNvPicPr>
          <p:nvPr/>
        </p:nvPicPr>
        <p:blipFill>
          <a:blip r:embed="rId2"/>
          <a:stretch>
            <a:fillRect/>
          </a:stretch>
        </p:blipFill>
        <p:spPr>
          <a:xfrm>
            <a:off x="6800781" y="1799433"/>
            <a:ext cx="4102964" cy="3627434"/>
          </a:xfrm>
          <a:prstGeom prst="rect">
            <a:avLst/>
          </a:prstGeom>
        </p:spPr>
      </p:pic>
    </p:spTree>
    <p:extLst>
      <p:ext uri="{BB962C8B-B14F-4D97-AF65-F5344CB8AC3E}">
        <p14:creationId xmlns:p14="http://schemas.microsoft.com/office/powerpoint/2010/main" xmlns="" val="2028937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D13D02B-9D06-4F31-ACD5-F8C690329739}"/>
              </a:ext>
            </a:extLst>
          </p:cNvPr>
          <p:cNvSpPr txBox="1"/>
          <p:nvPr/>
        </p:nvSpPr>
        <p:spPr>
          <a:xfrm>
            <a:off x="796834" y="1090566"/>
            <a:ext cx="9888583" cy="1015663"/>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    1949</a:t>
            </a:r>
            <a:r>
              <a:rPr lang="zh-CN" altLang="en-US" sz="2000" b="1" dirty="0">
                <a:latin typeface="微软雅黑" panose="020B0503020204020204" pitchFamily="34" charset="-122"/>
                <a:ea typeface="微软雅黑" panose="020B0503020204020204" pitchFamily="34" charset="-122"/>
              </a:rPr>
              <a:t>年毛泽东说出那句不朽名言“中国人民站起来了”。这句名言在世界各地广为流传，因为许多其他国家的人民也希望“站起来”。自</a:t>
            </a:r>
            <a:r>
              <a:rPr lang="en-US" altLang="zh-CN" sz="2000" b="1" dirty="0">
                <a:latin typeface="微软雅黑" panose="020B0503020204020204" pitchFamily="34" charset="-122"/>
                <a:ea typeface="微软雅黑" panose="020B0503020204020204" pitchFamily="34" charset="-122"/>
              </a:rPr>
              <a:t>1949</a:t>
            </a:r>
            <a:r>
              <a:rPr lang="zh-CN" altLang="en-US" sz="2000" b="1" dirty="0">
                <a:latin typeface="微软雅黑" panose="020B0503020204020204" pitchFamily="34" charset="-122"/>
                <a:ea typeface="微软雅黑" panose="020B0503020204020204" pitchFamily="34" charset="-122"/>
              </a:rPr>
              <a:t>年以来，中国以史无前例的规模“站起来了”，而且正在“富起来”“强起来”。</a:t>
            </a:r>
          </a:p>
        </p:txBody>
      </p:sp>
      <p:pic>
        <p:nvPicPr>
          <p:cNvPr id="3" name="图片 2">
            <a:extLst>
              <a:ext uri="{FF2B5EF4-FFF2-40B4-BE49-F238E27FC236}">
                <a16:creationId xmlns:a16="http://schemas.microsoft.com/office/drawing/2014/main" xmlns="" id="{4C427820-535D-47FF-8F13-A88EF924C6F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30877" y="2448010"/>
            <a:ext cx="9053649" cy="3671758"/>
          </a:xfrm>
          <a:prstGeom prst="rect">
            <a:avLst/>
          </a:prstGeom>
        </p:spPr>
      </p:pic>
    </p:spTree>
    <p:extLst>
      <p:ext uri="{BB962C8B-B14F-4D97-AF65-F5344CB8AC3E}">
        <p14:creationId xmlns:p14="http://schemas.microsoft.com/office/powerpoint/2010/main" xmlns="" val="2371283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xmlns="" id="{B601337E-7215-4329-867A-A5B02127C1B8}"/>
              </a:ext>
            </a:extLst>
          </p:cNvPr>
          <p:cNvSpPr>
            <a:spLocks noChangeArrowheads="1"/>
          </p:cNvSpPr>
          <p:nvPr/>
        </p:nvSpPr>
        <p:spPr bwMode="auto">
          <a:xfrm>
            <a:off x="1219200" y="1828800"/>
            <a:ext cx="2800350" cy="3657600"/>
          </a:xfrm>
          <a:prstGeom prst="rect">
            <a:avLst/>
          </a:prstGeom>
          <a:solidFill>
            <a:srgbClr val="FF99CC"/>
          </a:solidFill>
          <a:ln w="9525">
            <a:solidFill>
              <a:srgbClr val="0563C1"/>
            </a:solidFill>
            <a:miter lim="800000"/>
          </a:ln>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3200" b="1" i="0" u="none" strike="noStrike" kern="0" cap="none" spc="0" normalizeH="0" baseline="0" noProof="0">
              <a:ln>
                <a:noFill/>
              </a:ln>
              <a:solidFill>
                <a:prstClr val="black"/>
              </a:solidFill>
              <a:effectLst/>
              <a:uLnTx/>
              <a:uFillTx/>
              <a:latin typeface="楷体_GB2312" pitchFamily="1" charset="-122"/>
              <a:ea typeface="楷体_GB2312" pitchFamily="1"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a:ln>
                  <a:noFill/>
                </a:ln>
                <a:solidFill>
                  <a:prstClr val="black"/>
                </a:solidFill>
                <a:effectLst/>
                <a:uLnTx/>
                <a:uFillTx/>
                <a:latin typeface="楷体_GB2312" pitchFamily="1" charset="-122"/>
                <a:ea typeface="楷体_GB2312" pitchFamily="1" charset="-122"/>
              </a:rPr>
              <a:t>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4000" b="1" i="0" u="none" strike="noStrike" kern="0" cap="none" spc="0" normalizeH="0" baseline="0" noProof="0">
              <a:ln>
                <a:noFill/>
              </a:ln>
              <a:solidFill>
                <a:srgbClr val="FFFF00"/>
              </a:solidFill>
              <a:effectLst/>
              <a:uLnTx/>
              <a:uFillTx/>
              <a:latin typeface="Arial" panose="020B0604020202020204" pitchFamily="34" charset="0"/>
              <a:ea typeface="宋体" panose="02010600030101010101" pitchFamily="2" charset="-122"/>
            </a:endParaRPr>
          </a:p>
        </p:txBody>
      </p:sp>
      <p:sp>
        <p:nvSpPr>
          <p:cNvPr id="3" name="Rectangle 13">
            <a:extLst>
              <a:ext uri="{FF2B5EF4-FFF2-40B4-BE49-F238E27FC236}">
                <a16:creationId xmlns:a16="http://schemas.microsoft.com/office/drawing/2014/main" xmlns="" id="{3EF52D5D-6A07-491B-A461-FB1657835943}"/>
              </a:ext>
            </a:extLst>
          </p:cNvPr>
          <p:cNvSpPr>
            <a:spLocks noChangeArrowheads="1"/>
          </p:cNvSpPr>
          <p:nvPr/>
        </p:nvSpPr>
        <p:spPr bwMode="auto">
          <a:xfrm>
            <a:off x="1752600" y="2286000"/>
            <a:ext cx="1752600"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sz="2400" b="1" dirty="0">
                <a:solidFill>
                  <a:prstClr val="black"/>
                </a:solidFill>
                <a:ea typeface="楷体_GB2312" pitchFamily="1" charset="-122"/>
              </a:rPr>
              <a:t>以邓小平为</a:t>
            </a:r>
          </a:p>
          <a:p>
            <a:r>
              <a:rPr lang="zh-CN" altLang="en-US" sz="2400" b="1" dirty="0">
                <a:solidFill>
                  <a:prstClr val="black"/>
                </a:solidFill>
                <a:ea typeface="楷体_GB2312" pitchFamily="1" charset="-122"/>
              </a:rPr>
              <a:t>核心的第二代中国共产党人把实现人民的富裕作为自己的</a:t>
            </a:r>
          </a:p>
          <a:p>
            <a:r>
              <a:rPr lang="zh-CN" altLang="en-US" sz="2400" b="1" dirty="0">
                <a:solidFill>
                  <a:prstClr val="black"/>
                </a:solidFill>
                <a:ea typeface="楷体_GB2312" pitchFamily="1" charset="-122"/>
              </a:rPr>
              <a:t>理想和信念</a:t>
            </a:r>
          </a:p>
        </p:txBody>
      </p:sp>
      <p:pic>
        <p:nvPicPr>
          <p:cNvPr id="4" name="图片 3">
            <a:extLst>
              <a:ext uri="{FF2B5EF4-FFF2-40B4-BE49-F238E27FC236}">
                <a16:creationId xmlns:a16="http://schemas.microsoft.com/office/drawing/2014/main" xmlns="" id="{DC141C4F-9015-4022-9F27-718B31B27BD4}"/>
              </a:ext>
            </a:extLst>
          </p:cNvPr>
          <p:cNvPicPr>
            <a:picLocks noChangeAspect="1"/>
          </p:cNvPicPr>
          <p:nvPr/>
        </p:nvPicPr>
        <p:blipFill>
          <a:blip r:embed="rId2"/>
          <a:stretch>
            <a:fillRect/>
          </a:stretch>
        </p:blipFill>
        <p:spPr>
          <a:xfrm>
            <a:off x="6566544" y="1868269"/>
            <a:ext cx="3578662" cy="3578662"/>
          </a:xfrm>
          <a:prstGeom prst="rect">
            <a:avLst/>
          </a:prstGeom>
        </p:spPr>
      </p:pic>
    </p:spTree>
    <p:extLst>
      <p:ext uri="{BB962C8B-B14F-4D97-AF65-F5344CB8AC3E}">
        <p14:creationId xmlns:p14="http://schemas.microsoft.com/office/powerpoint/2010/main" xmlns="" val="2997667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xmlns="" id="{1803FF55-275F-41F4-BE53-04551246E77F}"/>
              </a:ext>
            </a:extLst>
          </p:cNvPr>
          <p:cNvSpPr>
            <a:spLocks noChangeArrowheads="1"/>
          </p:cNvSpPr>
          <p:nvPr/>
        </p:nvSpPr>
        <p:spPr bwMode="auto">
          <a:xfrm>
            <a:off x="762000" y="1981200"/>
            <a:ext cx="3124200" cy="3695700"/>
          </a:xfrm>
          <a:prstGeom prst="rect">
            <a:avLst/>
          </a:prstGeom>
          <a:solidFill>
            <a:srgbClr val="A2FCA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endParaRPr lang="zh-CN" altLang="en-US" sz="2800" b="1">
              <a:solidFill>
                <a:schemeClr val="tx2"/>
              </a:solidFill>
              <a:ea typeface="楷体_GB2312" pitchFamily="1" charset="-122"/>
            </a:endParaRPr>
          </a:p>
        </p:txBody>
      </p:sp>
      <p:sp>
        <p:nvSpPr>
          <p:cNvPr id="3" name="Rectangle 6">
            <a:extLst>
              <a:ext uri="{FF2B5EF4-FFF2-40B4-BE49-F238E27FC236}">
                <a16:creationId xmlns:a16="http://schemas.microsoft.com/office/drawing/2014/main" xmlns="" id="{6B4C235C-680D-41A2-9E14-549D2B66B1E7}"/>
              </a:ext>
            </a:extLst>
          </p:cNvPr>
          <p:cNvSpPr>
            <a:spLocks noChangeArrowheads="1"/>
          </p:cNvSpPr>
          <p:nvPr/>
        </p:nvSpPr>
        <p:spPr bwMode="auto">
          <a:xfrm>
            <a:off x="1219200" y="2590800"/>
            <a:ext cx="2362200" cy="2528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en-US" altLang="zh-CN" sz="3200" b="1" dirty="0">
                <a:ea typeface="楷体_GB2312" pitchFamily="1" charset="-122"/>
              </a:rPr>
              <a:t>     </a:t>
            </a:r>
            <a:r>
              <a:rPr lang="zh-CN" altLang="en-US" sz="3200" b="1" dirty="0">
                <a:solidFill>
                  <a:schemeClr val="tx2"/>
                </a:solidFill>
                <a:ea typeface="楷体_GB2312" pitchFamily="1" charset="-122"/>
              </a:rPr>
              <a:t>第三代共产党人把</a:t>
            </a:r>
          </a:p>
          <a:p>
            <a:r>
              <a:rPr lang="zh-CN" altLang="en-US" sz="3200" b="1" dirty="0">
                <a:solidFill>
                  <a:schemeClr val="tx2"/>
                </a:solidFill>
                <a:ea typeface="楷体_GB2312" pitchFamily="1" charset="-122"/>
              </a:rPr>
              <a:t>国家的强大作为自己的理想和信念</a:t>
            </a:r>
          </a:p>
        </p:txBody>
      </p:sp>
      <p:pic>
        <p:nvPicPr>
          <p:cNvPr id="4" name="图片 3">
            <a:extLst>
              <a:ext uri="{FF2B5EF4-FFF2-40B4-BE49-F238E27FC236}">
                <a16:creationId xmlns:a16="http://schemas.microsoft.com/office/drawing/2014/main" xmlns="" id="{5EDE5C4C-DBBD-4E9D-B2CD-C13E7A3A0D17}"/>
              </a:ext>
            </a:extLst>
          </p:cNvPr>
          <p:cNvPicPr>
            <a:picLocks noChangeAspect="1"/>
          </p:cNvPicPr>
          <p:nvPr/>
        </p:nvPicPr>
        <p:blipFill>
          <a:blip r:embed="rId2"/>
          <a:stretch>
            <a:fillRect/>
          </a:stretch>
        </p:blipFill>
        <p:spPr>
          <a:xfrm>
            <a:off x="6191793" y="1844067"/>
            <a:ext cx="4751617" cy="3832833"/>
          </a:xfrm>
          <a:prstGeom prst="rect">
            <a:avLst/>
          </a:prstGeom>
        </p:spPr>
      </p:pic>
    </p:spTree>
    <p:extLst>
      <p:ext uri="{BB962C8B-B14F-4D97-AF65-F5344CB8AC3E}">
        <p14:creationId xmlns:p14="http://schemas.microsoft.com/office/powerpoint/2010/main" xmlns="" val="26933501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xmlns="" id="{057E889D-EA55-4AEC-A5B7-E968DC441267}"/>
              </a:ext>
            </a:extLst>
          </p:cNvPr>
          <p:cNvSpPr>
            <a:spLocks noChangeArrowheads="1"/>
          </p:cNvSpPr>
          <p:nvPr/>
        </p:nvSpPr>
        <p:spPr bwMode="auto">
          <a:xfrm>
            <a:off x="1273628" y="1865811"/>
            <a:ext cx="2800350" cy="3657600"/>
          </a:xfrm>
          <a:prstGeom prst="rect">
            <a:avLst/>
          </a:prstGeom>
          <a:solidFill>
            <a:srgbClr val="FF99CC"/>
          </a:solidFill>
          <a:ln w="9525">
            <a:solidFill>
              <a:schemeClr val="hlink"/>
            </a:solidFill>
            <a:miter lim="800000"/>
          </a:ln>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endParaRPr lang="en-US" altLang="zh-CN" sz="3200" b="1" dirty="0">
              <a:latin typeface="楷体_GB2312" pitchFamily="1" charset="-122"/>
              <a:ea typeface="楷体_GB2312" pitchFamily="1" charset="-122"/>
            </a:endParaRPr>
          </a:p>
          <a:p>
            <a:pPr algn="ctr"/>
            <a:r>
              <a:rPr lang="en-US" altLang="zh-CN" sz="3200" b="1" dirty="0">
                <a:latin typeface="楷体_GB2312" pitchFamily="1" charset="-122"/>
                <a:ea typeface="楷体_GB2312" pitchFamily="1" charset="-122"/>
              </a:rPr>
              <a:t>       </a:t>
            </a:r>
          </a:p>
          <a:p>
            <a:pPr algn="ctr"/>
            <a:endParaRPr lang="en-US" altLang="zh-CN" sz="4000" b="1" dirty="0">
              <a:solidFill>
                <a:srgbClr val="FFFF00"/>
              </a:solidFill>
              <a:ea typeface="宋体" panose="02010600030101010101" pitchFamily="2" charset="-122"/>
            </a:endParaRPr>
          </a:p>
        </p:txBody>
      </p:sp>
      <p:pic>
        <p:nvPicPr>
          <p:cNvPr id="3" name="图片 2">
            <a:extLst>
              <a:ext uri="{FF2B5EF4-FFF2-40B4-BE49-F238E27FC236}">
                <a16:creationId xmlns:a16="http://schemas.microsoft.com/office/drawing/2014/main" xmlns="" id="{560B7729-9D4F-4BE1-9A6E-B653901F9746}"/>
              </a:ext>
            </a:extLst>
          </p:cNvPr>
          <p:cNvPicPr>
            <a:picLocks noChangeAspect="1"/>
          </p:cNvPicPr>
          <p:nvPr/>
        </p:nvPicPr>
        <p:blipFill>
          <a:blip r:embed="rId2"/>
          <a:stretch>
            <a:fillRect/>
          </a:stretch>
        </p:blipFill>
        <p:spPr>
          <a:xfrm>
            <a:off x="5695704" y="1865811"/>
            <a:ext cx="3151905" cy="3883489"/>
          </a:xfrm>
          <a:prstGeom prst="rect">
            <a:avLst/>
          </a:prstGeom>
        </p:spPr>
      </p:pic>
      <p:sp>
        <p:nvSpPr>
          <p:cNvPr id="4" name="Rectangle 13">
            <a:extLst>
              <a:ext uri="{FF2B5EF4-FFF2-40B4-BE49-F238E27FC236}">
                <a16:creationId xmlns:a16="http://schemas.microsoft.com/office/drawing/2014/main" xmlns="" id="{935D60BB-12F2-4FB9-B43C-43D70DABEC42}"/>
              </a:ext>
            </a:extLst>
          </p:cNvPr>
          <p:cNvSpPr>
            <a:spLocks noChangeArrowheads="1"/>
          </p:cNvSpPr>
          <p:nvPr/>
        </p:nvSpPr>
        <p:spPr bwMode="auto">
          <a:xfrm>
            <a:off x="1730828" y="2338886"/>
            <a:ext cx="2209800" cy="265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sz="2800" b="1" dirty="0">
                <a:ea typeface="楷体_GB2312" pitchFamily="1" charset="-122"/>
              </a:rPr>
              <a:t>习近平总书记提出了“实现中华民族伟大复兴”的中国梦的伟大理想</a:t>
            </a:r>
          </a:p>
        </p:txBody>
      </p:sp>
    </p:spTree>
    <p:extLst>
      <p:ext uri="{BB962C8B-B14F-4D97-AF65-F5344CB8AC3E}">
        <p14:creationId xmlns:p14="http://schemas.microsoft.com/office/powerpoint/2010/main" xmlns="" val="42758912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9D51FD73-6A34-4B05-AB0F-90B7C8ADAD76}"/>
              </a:ext>
            </a:extLst>
          </p:cNvPr>
          <p:cNvSpPr txBox="1"/>
          <p:nvPr/>
        </p:nvSpPr>
        <p:spPr>
          <a:xfrm>
            <a:off x="627724" y="1401256"/>
            <a:ext cx="5611722" cy="4401205"/>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2018</a:t>
            </a:r>
            <a:r>
              <a:rPr lang="zh-CN" altLang="en-US" sz="2000" b="1" dirty="0">
                <a:latin typeface="微软雅黑" panose="020B0503020204020204" pitchFamily="34" charset="-122"/>
                <a:ea typeface="微软雅黑" panose="020B0503020204020204" pitchFamily="34" charset="-122"/>
              </a:rPr>
              <a:t>年是我国改革开放</a:t>
            </a:r>
            <a:r>
              <a:rPr lang="en-US" altLang="zh-CN" sz="2000" b="1" dirty="0">
                <a:latin typeface="微软雅黑" panose="020B0503020204020204" pitchFamily="34" charset="-122"/>
                <a:ea typeface="微软雅黑" panose="020B0503020204020204" pitchFamily="34" charset="-122"/>
              </a:rPr>
              <a:t>40</a:t>
            </a:r>
            <a:r>
              <a:rPr lang="zh-CN" altLang="en-US" sz="2000" b="1" dirty="0">
                <a:latin typeface="微软雅黑" panose="020B0503020204020204" pitchFamily="34" charset="-122"/>
                <a:ea typeface="微软雅黑" panose="020B0503020204020204" pitchFamily="34" charset="-122"/>
              </a:rPr>
              <a:t>周年，这是党和国家决胜全面建成小康社会、进而开启全面建设社会主义现代化国家新征程的一个重要工作坐标和时间节点。</a:t>
            </a:r>
          </a:p>
          <a:p>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1978</a:t>
            </a:r>
            <a:r>
              <a:rPr lang="zh-CN" altLang="en-US" sz="2000" b="1" dirty="0">
                <a:latin typeface="微软雅黑" panose="020B0503020204020204" pitchFamily="34" charset="-122"/>
                <a:ea typeface="微软雅黑" panose="020B0503020204020204" pitchFamily="34" charset="-122"/>
              </a:rPr>
              <a:t>年</a:t>
            </a:r>
            <a:r>
              <a:rPr lang="en-US" altLang="zh-CN" sz="2000" b="1" dirty="0">
                <a:latin typeface="微软雅黑" panose="020B0503020204020204" pitchFamily="34" charset="-122"/>
                <a:ea typeface="微软雅黑" panose="020B0503020204020204" pitchFamily="34" charset="-122"/>
              </a:rPr>
              <a:t>12</a:t>
            </a:r>
            <a:r>
              <a:rPr lang="zh-CN" altLang="en-US" sz="2000" b="1" dirty="0">
                <a:latin typeface="微软雅黑" panose="020B0503020204020204" pitchFamily="34" charset="-122"/>
                <a:ea typeface="微软雅黑" panose="020B0503020204020204" pitchFamily="34" charset="-122"/>
              </a:rPr>
              <a:t>月，党的十一届三中全会召开，我们党顺应历史潮流，尊重人民意愿，作出了把党和国家工作中心转移到经济建设上来、实行改革开放的历史性决策。这次全会实现了新中国成立以来我们党的历史上具有深远意义的伟大转折，标志着我国社会主义现代化建设进入新时期。改革开放是党在新的历史条件下领导人民进行的新的伟大革命，是决定当代中国命运的关键一招，也是决定实现“两个一百年”奋斗目标、实现中华民族伟大复兴中国梦的关键一招。</a:t>
            </a:r>
          </a:p>
        </p:txBody>
      </p:sp>
      <p:pic>
        <p:nvPicPr>
          <p:cNvPr id="3" name="图片 2">
            <a:extLst>
              <a:ext uri="{FF2B5EF4-FFF2-40B4-BE49-F238E27FC236}">
                <a16:creationId xmlns:a16="http://schemas.microsoft.com/office/drawing/2014/main" xmlns="" id="{E0BB3841-18F3-4291-A92E-42BD65714F70}"/>
              </a:ext>
            </a:extLst>
          </p:cNvPr>
          <p:cNvPicPr>
            <a:picLocks noChangeAspect="1"/>
          </p:cNvPicPr>
          <p:nvPr/>
        </p:nvPicPr>
        <p:blipFill>
          <a:blip r:embed="rId2"/>
          <a:stretch>
            <a:fillRect/>
          </a:stretch>
        </p:blipFill>
        <p:spPr>
          <a:xfrm>
            <a:off x="6590483" y="1737360"/>
            <a:ext cx="4808673" cy="3753983"/>
          </a:xfrm>
          <a:prstGeom prst="rect">
            <a:avLst/>
          </a:prstGeom>
        </p:spPr>
      </p:pic>
    </p:spTree>
    <p:extLst>
      <p:ext uri="{BB962C8B-B14F-4D97-AF65-F5344CB8AC3E}">
        <p14:creationId xmlns:p14="http://schemas.microsoft.com/office/powerpoint/2010/main" xmlns="" val="4050035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631D549B-87C3-402E-8819-C0BB5B64BB72}"/>
              </a:ext>
            </a:extLst>
          </p:cNvPr>
          <p:cNvPicPr>
            <a:picLocks noChangeAspect="1"/>
          </p:cNvPicPr>
          <p:nvPr/>
        </p:nvPicPr>
        <p:blipFill>
          <a:blip r:embed="rId2"/>
          <a:stretch>
            <a:fillRect/>
          </a:stretch>
        </p:blipFill>
        <p:spPr>
          <a:xfrm>
            <a:off x="459754" y="765876"/>
            <a:ext cx="5907536" cy="963251"/>
          </a:xfrm>
          <a:prstGeom prst="rect">
            <a:avLst/>
          </a:prstGeom>
        </p:spPr>
      </p:pic>
      <p:pic>
        <p:nvPicPr>
          <p:cNvPr id="3" name="图片 2">
            <a:extLst>
              <a:ext uri="{FF2B5EF4-FFF2-40B4-BE49-F238E27FC236}">
                <a16:creationId xmlns:a16="http://schemas.microsoft.com/office/drawing/2014/main" xmlns="" id="{765ACD2A-9023-439D-B384-9B20626EA889}"/>
              </a:ext>
            </a:extLst>
          </p:cNvPr>
          <p:cNvPicPr>
            <a:picLocks noChangeAspect="1"/>
          </p:cNvPicPr>
          <p:nvPr/>
        </p:nvPicPr>
        <p:blipFill>
          <a:blip r:embed="rId3"/>
          <a:stretch>
            <a:fillRect/>
          </a:stretch>
        </p:blipFill>
        <p:spPr>
          <a:xfrm>
            <a:off x="1172916" y="2335129"/>
            <a:ext cx="2975106" cy="2243522"/>
          </a:xfrm>
          <a:prstGeom prst="rect">
            <a:avLst/>
          </a:prstGeom>
        </p:spPr>
      </p:pic>
      <p:pic>
        <p:nvPicPr>
          <p:cNvPr id="4" name="图片 3">
            <a:extLst>
              <a:ext uri="{FF2B5EF4-FFF2-40B4-BE49-F238E27FC236}">
                <a16:creationId xmlns:a16="http://schemas.microsoft.com/office/drawing/2014/main" xmlns="" id="{40ED4DF0-73EE-428D-8B21-6FFA9C6F274E}"/>
              </a:ext>
            </a:extLst>
          </p:cNvPr>
          <p:cNvPicPr>
            <a:picLocks noChangeAspect="1"/>
          </p:cNvPicPr>
          <p:nvPr/>
        </p:nvPicPr>
        <p:blipFill>
          <a:blip r:embed="rId4"/>
          <a:stretch>
            <a:fillRect/>
          </a:stretch>
        </p:blipFill>
        <p:spPr>
          <a:xfrm>
            <a:off x="4277591" y="2239842"/>
            <a:ext cx="1390008" cy="579170"/>
          </a:xfrm>
          <a:prstGeom prst="rect">
            <a:avLst/>
          </a:prstGeom>
        </p:spPr>
      </p:pic>
      <p:pic>
        <p:nvPicPr>
          <p:cNvPr id="5" name="图片 4">
            <a:extLst>
              <a:ext uri="{FF2B5EF4-FFF2-40B4-BE49-F238E27FC236}">
                <a16:creationId xmlns:a16="http://schemas.microsoft.com/office/drawing/2014/main" xmlns="" id="{7F780816-EE43-429E-A722-B6CECDA96C9D}"/>
              </a:ext>
            </a:extLst>
          </p:cNvPr>
          <p:cNvPicPr>
            <a:picLocks noChangeAspect="1"/>
          </p:cNvPicPr>
          <p:nvPr/>
        </p:nvPicPr>
        <p:blipFill>
          <a:blip r:embed="rId5"/>
          <a:stretch>
            <a:fillRect/>
          </a:stretch>
        </p:blipFill>
        <p:spPr>
          <a:xfrm>
            <a:off x="5515850" y="2614336"/>
            <a:ext cx="3694496" cy="3389670"/>
          </a:xfrm>
          <a:prstGeom prst="rect">
            <a:avLst/>
          </a:prstGeom>
        </p:spPr>
      </p:pic>
      <p:pic>
        <p:nvPicPr>
          <p:cNvPr id="6" name="图片 5">
            <a:extLst>
              <a:ext uri="{FF2B5EF4-FFF2-40B4-BE49-F238E27FC236}">
                <a16:creationId xmlns:a16="http://schemas.microsoft.com/office/drawing/2014/main" xmlns="" id="{AD927756-8247-4F6A-BDB2-91F00F130806}"/>
              </a:ext>
            </a:extLst>
          </p:cNvPr>
          <p:cNvPicPr>
            <a:picLocks noChangeAspect="1"/>
          </p:cNvPicPr>
          <p:nvPr/>
        </p:nvPicPr>
        <p:blipFill>
          <a:blip r:embed="rId6"/>
          <a:stretch>
            <a:fillRect/>
          </a:stretch>
        </p:blipFill>
        <p:spPr>
          <a:xfrm>
            <a:off x="5569848" y="2984773"/>
            <a:ext cx="3743268" cy="2694666"/>
          </a:xfrm>
          <a:prstGeom prst="rect">
            <a:avLst/>
          </a:prstGeom>
        </p:spPr>
      </p:pic>
    </p:spTree>
    <p:extLst>
      <p:ext uri="{BB962C8B-B14F-4D97-AF65-F5344CB8AC3E}">
        <p14:creationId xmlns:p14="http://schemas.microsoft.com/office/powerpoint/2010/main" xmlns="" val="1042544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a:extLst>
              <a:ext uri="{FF2B5EF4-FFF2-40B4-BE49-F238E27FC236}">
                <a16:creationId xmlns:a16="http://schemas.microsoft.com/office/drawing/2014/main" xmlns="" id="{35457A4F-8174-45A3-894D-A77619787810}"/>
              </a:ext>
            </a:extLst>
          </p:cNvPr>
          <p:cNvGrpSpPr/>
          <p:nvPr/>
        </p:nvGrpSpPr>
        <p:grpSpPr>
          <a:xfrm>
            <a:off x="721635" y="1201078"/>
            <a:ext cx="10493358" cy="4367639"/>
            <a:chOff x="-3174" y="1381760"/>
            <a:chExt cx="12195175" cy="4746330"/>
          </a:xfrm>
        </p:grpSpPr>
        <p:sp>
          <p:nvSpPr>
            <p:cNvPr id="59" name="矩形 58">
              <a:extLst>
                <a:ext uri="{FF2B5EF4-FFF2-40B4-BE49-F238E27FC236}">
                  <a16:creationId xmlns:a16="http://schemas.microsoft.com/office/drawing/2014/main" xmlns="" id="{59CCB188-2CBF-4CA3-8341-D0C962DE7D47}"/>
                </a:ext>
              </a:extLst>
            </p:cNvPr>
            <p:cNvSpPr/>
            <p:nvPr/>
          </p:nvSpPr>
          <p:spPr>
            <a:xfrm>
              <a:off x="-3174" y="5561903"/>
              <a:ext cx="12195175" cy="545284"/>
            </a:xfrm>
            <a:prstGeom prst="rect">
              <a:avLst/>
            </a:prstGeom>
            <a:solidFill>
              <a:srgbClr val="C00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p>
          </p:txBody>
        </p:sp>
        <p:grpSp>
          <p:nvGrpSpPr>
            <p:cNvPr id="2" name="组合 1">
              <a:extLst>
                <a:ext uri="{FF2B5EF4-FFF2-40B4-BE49-F238E27FC236}">
                  <a16:creationId xmlns:a16="http://schemas.microsoft.com/office/drawing/2014/main" xmlns="" id="{2F15B86E-F0C7-4636-A78E-4EC687F89403}"/>
                </a:ext>
              </a:extLst>
            </p:cNvPr>
            <p:cNvGrpSpPr/>
            <p:nvPr/>
          </p:nvGrpSpPr>
          <p:grpSpPr>
            <a:xfrm>
              <a:off x="171451" y="2045336"/>
              <a:ext cx="5585460" cy="1233805"/>
              <a:chOff x="886" y="2253"/>
              <a:chExt cx="8796" cy="1943"/>
            </a:xfrm>
          </p:grpSpPr>
          <p:grpSp>
            <p:nvGrpSpPr>
              <p:cNvPr id="3" name="组合 2">
                <a:extLst>
                  <a:ext uri="{FF2B5EF4-FFF2-40B4-BE49-F238E27FC236}">
                    <a16:creationId xmlns:a16="http://schemas.microsoft.com/office/drawing/2014/main" xmlns="" id="{2B368EE3-0103-4060-A9C8-6B1EC8F7E1DF}"/>
                  </a:ext>
                </a:extLst>
              </p:cNvPr>
              <p:cNvGrpSpPr/>
              <p:nvPr/>
            </p:nvGrpSpPr>
            <p:grpSpPr>
              <a:xfrm>
                <a:off x="3210" y="2253"/>
                <a:ext cx="6472" cy="1943"/>
                <a:chOff x="1250" y="2321"/>
                <a:chExt cx="6472" cy="1943"/>
              </a:xfrm>
            </p:grpSpPr>
            <p:pic>
              <p:nvPicPr>
                <p:cNvPr id="5" name="图片 4" descr="14_副本_副本">
                  <a:extLst>
                    <a:ext uri="{FF2B5EF4-FFF2-40B4-BE49-F238E27FC236}">
                      <a16:creationId xmlns:a16="http://schemas.microsoft.com/office/drawing/2014/main" xmlns="" id="{83DBA09E-7110-47B7-AB27-689810B054FA}"/>
                    </a:ext>
                  </a:extLst>
                </p:cNvPr>
                <p:cNvPicPr>
                  <a:picLocks noChangeAspect="1"/>
                </p:cNvPicPr>
                <p:nvPr/>
              </p:nvPicPr>
              <p:blipFill>
                <a:blip r:embed="rId2" cstate="print"/>
                <a:stretch>
                  <a:fillRect/>
                </a:stretch>
              </p:blipFill>
              <p:spPr>
                <a:xfrm>
                  <a:off x="1250" y="2321"/>
                  <a:ext cx="1663" cy="1943"/>
                </a:xfrm>
                <a:prstGeom prst="rect">
                  <a:avLst/>
                </a:prstGeom>
              </p:spPr>
            </p:pic>
            <p:sp>
              <p:nvSpPr>
                <p:cNvPr id="6" name="轿车">
                  <a:extLst>
                    <a:ext uri="{FF2B5EF4-FFF2-40B4-BE49-F238E27FC236}">
                      <a16:creationId xmlns:a16="http://schemas.microsoft.com/office/drawing/2014/main" xmlns="" id="{4C6E41DE-95BF-438D-85A4-CA73130465FA}"/>
                    </a:ext>
                  </a:extLst>
                </p:cNvPr>
                <p:cNvSpPr/>
                <p:nvPr/>
              </p:nvSpPr>
              <p:spPr bwMode="auto">
                <a:xfrm>
                  <a:off x="6042" y="2937"/>
                  <a:ext cx="1680" cy="984"/>
                </a:xfrm>
                <a:custGeom>
                  <a:avLst/>
                  <a:gdLst>
                    <a:gd name="T0" fmla="*/ 2147483646 w 380"/>
                    <a:gd name="T1" fmla="*/ 2147483646 h 173"/>
                    <a:gd name="T2" fmla="*/ 2147483646 w 380"/>
                    <a:gd name="T3" fmla="*/ 2147483646 h 173"/>
                    <a:gd name="T4" fmla="*/ 2147483646 w 380"/>
                    <a:gd name="T5" fmla="*/ 2147483646 h 173"/>
                    <a:gd name="T6" fmla="*/ 2147483646 w 380"/>
                    <a:gd name="T7" fmla="*/ 2147483646 h 173"/>
                    <a:gd name="T8" fmla="*/ 2147483646 w 380"/>
                    <a:gd name="T9" fmla="*/ 2147483646 h 173"/>
                    <a:gd name="T10" fmla="*/ 2147483646 w 380"/>
                    <a:gd name="T11" fmla="*/ 2147483646 h 173"/>
                    <a:gd name="T12" fmla="*/ 2147483646 w 380"/>
                    <a:gd name="T13" fmla="*/ 2147483646 h 173"/>
                    <a:gd name="T14" fmla="*/ 2147483646 w 380"/>
                    <a:gd name="T15" fmla="*/ 2147483646 h 173"/>
                    <a:gd name="T16" fmla="*/ 2147483646 w 380"/>
                    <a:gd name="T17" fmla="*/ 2147483646 h 173"/>
                    <a:gd name="T18" fmla="*/ 2147483646 w 380"/>
                    <a:gd name="T19" fmla="*/ 2147483646 h 173"/>
                    <a:gd name="T20" fmla="*/ 2147483646 w 380"/>
                    <a:gd name="T21" fmla="*/ 2147483646 h 173"/>
                    <a:gd name="T22" fmla="*/ 2147483646 w 380"/>
                    <a:gd name="T23" fmla="*/ 2147483646 h 173"/>
                    <a:gd name="T24" fmla="*/ 2147483646 w 380"/>
                    <a:gd name="T25" fmla="*/ 2147483646 h 173"/>
                    <a:gd name="T26" fmla="*/ 2147483646 w 380"/>
                    <a:gd name="T27" fmla="*/ 2147483646 h 173"/>
                    <a:gd name="T28" fmla="*/ 2147483646 w 380"/>
                    <a:gd name="T29" fmla="*/ 2147483646 h 173"/>
                    <a:gd name="T30" fmla="*/ 2147483646 w 380"/>
                    <a:gd name="T31" fmla="*/ 2147483646 h 173"/>
                    <a:gd name="T32" fmla="*/ 2147483646 w 380"/>
                    <a:gd name="T33" fmla="*/ 2147483646 h 173"/>
                    <a:gd name="T34" fmla="*/ 2147483646 w 380"/>
                    <a:gd name="T35" fmla="*/ 2147483646 h 173"/>
                    <a:gd name="T36" fmla="*/ 2147483646 w 380"/>
                    <a:gd name="T37" fmla="*/ 2147483646 h 173"/>
                    <a:gd name="T38" fmla="*/ 2147483646 w 380"/>
                    <a:gd name="T39" fmla="*/ 2147483646 h 173"/>
                    <a:gd name="T40" fmla="*/ 2147483646 w 380"/>
                    <a:gd name="T41" fmla="*/ 2147483646 h 173"/>
                    <a:gd name="T42" fmla="*/ 2147483646 w 380"/>
                    <a:gd name="T43" fmla="*/ 2147483646 h 173"/>
                    <a:gd name="T44" fmla="*/ 2147483646 w 380"/>
                    <a:gd name="T45" fmla="*/ 2147483646 h 173"/>
                    <a:gd name="T46" fmla="*/ 2147483646 w 380"/>
                    <a:gd name="T47" fmla="*/ 2147483646 h 173"/>
                    <a:gd name="T48" fmla="*/ 2147483646 w 380"/>
                    <a:gd name="T49" fmla="*/ 2147483646 h 173"/>
                    <a:gd name="T50" fmla="*/ 2147483646 w 380"/>
                    <a:gd name="T51" fmla="*/ 2147483646 h 173"/>
                    <a:gd name="T52" fmla="*/ 2147483646 w 380"/>
                    <a:gd name="T53" fmla="*/ 2147483646 h 173"/>
                    <a:gd name="T54" fmla="*/ 2147483646 w 380"/>
                    <a:gd name="T55" fmla="*/ 2147483646 h 173"/>
                    <a:gd name="T56" fmla="*/ 2147483646 w 380"/>
                    <a:gd name="T57" fmla="*/ 2147483646 h 173"/>
                    <a:gd name="T58" fmla="*/ 2147483646 w 380"/>
                    <a:gd name="T59" fmla="*/ 2147483646 h 173"/>
                    <a:gd name="T60" fmla="*/ 2147483646 w 380"/>
                    <a:gd name="T61" fmla="*/ 2147483646 h 173"/>
                    <a:gd name="T62" fmla="*/ 0 w 380"/>
                    <a:gd name="T63" fmla="*/ 2147483646 h 173"/>
                    <a:gd name="T64" fmla="*/ 2147483646 w 380"/>
                    <a:gd name="T65" fmla="*/ 2147483646 h 173"/>
                    <a:gd name="T66" fmla="*/ 2147483646 w 380"/>
                    <a:gd name="T67" fmla="*/ 2147483646 h 173"/>
                    <a:gd name="T68" fmla="*/ 2147483646 w 380"/>
                    <a:gd name="T69" fmla="*/ 2147483646 h 173"/>
                    <a:gd name="T70" fmla="*/ 2147483646 w 380"/>
                    <a:gd name="T71" fmla="*/ 0 h 173"/>
                    <a:gd name="T72" fmla="*/ 2147483646 w 380"/>
                    <a:gd name="T73" fmla="*/ 2147483646 h 173"/>
                    <a:gd name="T74" fmla="*/ 2147483646 w 380"/>
                    <a:gd name="T75" fmla="*/ 2147483646 h 173"/>
                    <a:gd name="T76" fmla="*/ 2147483646 w 380"/>
                    <a:gd name="T77" fmla="*/ 2147483646 h 173"/>
                    <a:gd name="T78" fmla="*/ 2147483646 w 380"/>
                    <a:gd name="T79" fmla="*/ 2147483646 h 173"/>
                    <a:gd name="T80" fmla="*/ 2147483646 w 380"/>
                    <a:gd name="T81" fmla="*/ 2147483646 h 173"/>
                    <a:gd name="T82" fmla="*/ 2147483646 w 380"/>
                    <a:gd name="T83" fmla="*/ 2147483646 h 173"/>
                    <a:gd name="T84" fmla="*/ 2147483646 w 380"/>
                    <a:gd name="T85" fmla="*/ 2147483646 h 173"/>
                    <a:gd name="T86" fmla="*/ 2147483646 w 380"/>
                    <a:gd name="T87" fmla="*/ 2147483646 h 173"/>
                    <a:gd name="T88" fmla="*/ 2147483646 w 380"/>
                    <a:gd name="T89" fmla="*/ 2147483646 h 173"/>
                    <a:gd name="T90" fmla="*/ 2147483646 w 380"/>
                    <a:gd name="T91" fmla="*/ 2147483646 h 173"/>
                    <a:gd name="T92" fmla="*/ 2147483646 w 380"/>
                    <a:gd name="T93" fmla="*/ 2147483646 h 173"/>
                    <a:gd name="T94" fmla="*/ 2147483646 w 380"/>
                    <a:gd name="T95" fmla="*/ 2147483646 h 173"/>
                    <a:gd name="T96" fmla="*/ 2147483646 w 380"/>
                    <a:gd name="T97" fmla="*/ 2147483646 h 173"/>
                    <a:gd name="T98" fmla="*/ 2147483646 w 380"/>
                    <a:gd name="T99" fmla="*/ 2147483646 h 173"/>
                    <a:gd name="T100" fmla="*/ 2147483646 w 380"/>
                    <a:gd name="T101" fmla="*/ 2147483646 h 173"/>
                    <a:gd name="T102" fmla="*/ 2147483646 w 380"/>
                    <a:gd name="T103" fmla="*/ 2147483646 h 173"/>
                    <a:gd name="T104" fmla="*/ 2147483646 w 380"/>
                    <a:gd name="T105" fmla="*/ 2147483646 h 173"/>
                    <a:gd name="T106" fmla="*/ 2147483646 w 380"/>
                    <a:gd name="T107" fmla="*/ 2147483646 h 173"/>
                    <a:gd name="T108" fmla="*/ 2147483646 w 380"/>
                    <a:gd name="T109" fmla="*/ 2147483646 h 173"/>
                    <a:gd name="T110" fmla="*/ 2147483646 w 380"/>
                    <a:gd name="T111" fmla="*/ 2147483646 h 1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80" h="173">
                      <a:moveTo>
                        <a:pt x="1" y="132"/>
                      </a:moveTo>
                      <a:cubicBezTo>
                        <a:pt x="30" y="132"/>
                        <a:pt x="30" y="132"/>
                        <a:pt x="30" y="132"/>
                      </a:cubicBezTo>
                      <a:cubicBezTo>
                        <a:pt x="29" y="135"/>
                        <a:pt x="28" y="139"/>
                        <a:pt x="28" y="143"/>
                      </a:cubicBezTo>
                      <a:cubicBezTo>
                        <a:pt x="28" y="150"/>
                        <a:pt x="28" y="150"/>
                        <a:pt x="28" y="150"/>
                      </a:cubicBezTo>
                      <a:cubicBezTo>
                        <a:pt x="19" y="147"/>
                        <a:pt x="11" y="145"/>
                        <a:pt x="8" y="144"/>
                      </a:cubicBezTo>
                      <a:cubicBezTo>
                        <a:pt x="5" y="143"/>
                        <a:pt x="1" y="140"/>
                        <a:pt x="1" y="135"/>
                      </a:cubicBezTo>
                      <a:lnTo>
                        <a:pt x="1" y="132"/>
                      </a:lnTo>
                      <a:close/>
                      <a:moveTo>
                        <a:pt x="98" y="143"/>
                      </a:moveTo>
                      <a:cubicBezTo>
                        <a:pt x="98" y="160"/>
                        <a:pt x="84" y="173"/>
                        <a:pt x="68" y="173"/>
                      </a:cubicBezTo>
                      <a:cubicBezTo>
                        <a:pt x="51" y="173"/>
                        <a:pt x="38" y="160"/>
                        <a:pt x="38" y="143"/>
                      </a:cubicBezTo>
                      <a:cubicBezTo>
                        <a:pt x="38" y="127"/>
                        <a:pt x="51" y="113"/>
                        <a:pt x="68" y="113"/>
                      </a:cubicBezTo>
                      <a:cubicBezTo>
                        <a:pt x="84" y="113"/>
                        <a:pt x="98" y="127"/>
                        <a:pt x="98" y="143"/>
                      </a:cubicBezTo>
                      <a:close/>
                      <a:moveTo>
                        <a:pt x="84" y="143"/>
                      </a:moveTo>
                      <a:cubicBezTo>
                        <a:pt x="84" y="134"/>
                        <a:pt x="77" y="127"/>
                        <a:pt x="68" y="127"/>
                      </a:cubicBezTo>
                      <a:cubicBezTo>
                        <a:pt x="59" y="127"/>
                        <a:pt x="52" y="134"/>
                        <a:pt x="52" y="143"/>
                      </a:cubicBezTo>
                      <a:cubicBezTo>
                        <a:pt x="52" y="152"/>
                        <a:pt x="59" y="159"/>
                        <a:pt x="68" y="159"/>
                      </a:cubicBezTo>
                      <a:cubicBezTo>
                        <a:pt x="77" y="159"/>
                        <a:pt x="84" y="152"/>
                        <a:pt x="84" y="143"/>
                      </a:cubicBezTo>
                      <a:close/>
                      <a:moveTo>
                        <a:pt x="333" y="143"/>
                      </a:moveTo>
                      <a:cubicBezTo>
                        <a:pt x="333" y="158"/>
                        <a:pt x="333" y="158"/>
                        <a:pt x="333" y="158"/>
                      </a:cubicBezTo>
                      <a:cubicBezTo>
                        <a:pt x="336" y="158"/>
                        <a:pt x="345" y="157"/>
                        <a:pt x="361" y="155"/>
                      </a:cubicBezTo>
                      <a:cubicBezTo>
                        <a:pt x="371" y="153"/>
                        <a:pt x="374" y="144"/>
                        <a:pt x="378" y="132"/>
                      </a:cubicBezTo>
                      <a:cubicBezTo>
                        <a:pt x="332" y="132"/>
                        <a:pt x="332" y="132"/>
                        <a:pt x="332" y="132"/>
                      </a:cubicBezTo>
                      <a:cubicBezTo>
                        <a:pt x="333" y="135"/>
                        <a:pt x="333" y="139"/>
                        <a:pt x="333" y="143"/>
                      </a:cubicBezTo>
                      <a:close/>
                      <a:moveTo>
                        <a:pt x="107" y="143"/>
                      </a:moveTo>
                      <a:cubicBezTo>
                        <a:pt x="107" y="158"/>
                        <a:pt x="107" y="158"/>
                        <a:pt x="107" y="158"/>
                      </a:cubicBezTo>
                      <a:cubicBezTo>
                        <a:pt x="254" y="158"/>
                        <a:pt x="254" y="158"/>
                        <a:pt x="254" y="158"/>
                      </a:cubicBezTo>
                      <a:cubicBezTo>
                        <a:pt x="254" y="143"/>
                        <a:pt x="254" y="143"/>
                        <a:pt x="254" y="143"/>
                      </a:cubicBezTo>
                      <a:cubicBezTo>
                        <a:pt x="254" y="139"/>
                        <a:pt x="255" y="135"/>
                        <a:pt x="256" y="132"/>
                      </a:cubicBezTo>
                      <a:cubicBezTo>
                        <a:pt x="106" y="132"/>
                        <a:pt x="106" y="132"/>
                        <a:pt x="106" y="132"/>
                      </a:cubicBezTo>
                      <a:cubicBezTo>
                        <a:pt x="107" y="135"/>
                        <a:pt x="107" y="139"/>
                        <a:pt x="107" y="143"/>
                      </a:cubicBezTo>
                      <a:close/>
                      <a:moveTo>
                        <a:pt x="324" y="143"/>
                      </a:moveTo>
                      <a:cubicBezTo>
                        <a:pt x="324" y="160"/>
                        <a:pt x="310" y="173"/>
                        <a:pt x="294" y="173"/>
                      </a:cubicBezTo>
                      <a:cubicBezTo>
                        <a:pt x="277" y="173"/>
                        <a:pt x="264" y="160"/>
                        <a:pt x="264" y="143"/>
                      </a:cubicBezTo>
                      <a:cubicBezTo>
                        <a:pt x="264" y="127"/>
                        <a:pt x="277" y="113"/>
                        <a:pt x="294" y="113"/>
                      </a:cubicBezTo>
                      <a:cubicBezTo>
                        <a:pt x="310" y="113"/>
                        <a:pt x="324" y="127"/>
                        <a:pt x="324" y="143"/>
                      </a:cubicBezTo>
                      <a:close/>
                      <a:moveTo>
                        <a:pt x="310" y="143"/>
                      </a:moveTo>
                      <a:cubicBezTo>
                        <a:pt x="310" y="134"/>
                        <a:pt x="303" y="127"/>
                        <a:pt x="294" y="127"/>
                      </a:cubicBezTo>
                      <a:cubicBezTo>
                        <a:pt x="285" y="127"/>
                        <a:pt x="278" y="134"/>
                        <a:pt x="278" y="143"/>
                      </a:cubicBezTo>
                      <a:cubicBezTo>
                        <a:pt x="278" y="152"/>
                        <a:pt x="285" y="159"/>
                        <a:pt x="294" y="159"/>
                      </a:cubicBezTo>
                      <a:cubicBezTo>
                        <a:pt x="303" y="159"/>
                        <a:pt x="310" y="152"/>
                        <a:pt x="310" y="143"/>
                      </a:cubicBezTo>
                      <a:close/>
                      <a:moveTo>
                        <a:pt x="379" y="121"/>
                      </a:moveTo>
                      <a:cubicBezTo>
                        <a:pt x="326" y="121"/>
                        <a:pt x="326" y="121"/>
                        <a:pt x="326" y="121"/>
                      </a:cubicBezTo>
                      <a:cubicBezTo>
                        <a:pt x="319" y="110"/>
                        <a:pt x="307" y="103"/>
                        <a:pt x="293" y="103"/>
                      </a:cubicBezTo>
                      <a:cubicBezTo>
                        <a:pt x="279" y="103"/>
                        <a:pt x="267" y="110"/>
                        <a:pt x="260" y="121"/>
                      </a:cubicBezTo>
                      <a:cubicBezTo>
                        <a:pt x="176" y="121"/>
                        <a:pt x="176" y="121"/>
                        <a:pt x="176" y="121"/>
                      </a:cubicBezTo>
                      <a:cubicBezTo>
                        <a:pt x="176" y="75"/>
                        <a:pt x="176" y="75"/>
                        <a:pt x="176" y="75"/>
                      </a:cubicBezTo>
                      <a:cubicBezTo>
                        <a:pt x="257" y="75"/>
                        <a:pt x="257" y="75"/>
                        <a:pt x="257" y="75"/>
                      </a:cubicBezTo>
                      <a:cubicBezTo>
                        <a:pt x="266" y="75"/>
                        <a:pt x="266" y="71"/>
                        <a:pt x="266" y="68"/>
                      </a:cubicBezTo>
                      <a:cubicBezTo>
                        <a:pt x="231" y="50"/>
                        <a:pt x="200" y="35"/>
                        <a:pt x="164" y="34"/>
                      </a:cubicBezTo>
                      <a:cubicBezTo>
                        <a:pt x="164" y="121"/>
                        <a:pt x="164" y="121"/>
                        <a:pt x="164" y="121"/>
                      </a:cubicBezTo>
                      <a:cubicBezTo>
                        <a:pt x="100" y="121"/>
                        <a:pt x="100" y="121"/>
                        <a:pt x="100" y="121"/>
                      </a:cubicBezTo>
                      <a:cubicBezTo>
                        <a:pt x="96" y="115"/>
                        <a:pt x="90" y="110"/>
                        <a:pt x="84" y="107"/>
                      </a:cubicBezTo>
                      <a:cubicBezTo>
                        <a:pt x="79" y="104"/>
                        <a:pt x="78" y="98"/>
                        <a:pt x="78" y="89"/>
                      </a:cubicBezTo>
                      <a:cubicBezTo>
                        <a:pt x="78" y="75"/>
                        <a:pt x="78" y="75"/>
                        <a:pt x="78" y="75"/>
                      </a:cubicBezTo>
                      <a:cubicBezTo>
                        <a:pt x="150" y="75"/>
                        <a:pt x="150" y="75"/>
                        <a:pt x="150" y="75"/>
                      </a:cubicBezTo>
                      <a:cubicBezTo>
                        <a:pt x="150" y="34"/>
                        <a:pt x="150" y="34"/>
                        <a:pt x="150" y="34"/>
                      </a:cubicBezTo>
                      <a:cubicBezTo>
                        <a:pt x="102" y="36"/>
                        <a:pt x="75" y="50"/>
                        <a:pt x="54" y="62"/>
                      </a:cubicBezTo>
                      <a:cubicBezTo>
                        <a:pt x="66" y="74"/>
                        <a:pt x="66" y="74"/>
                        <a:pt x="66" y="74"/>
                      </a:cubicBezTo>
                      <a:cubicBezTo>
                        <a:pt x="66" y="89"/>
                        <a:pt x="66" y="89"/>
                        <a:pt x="66" y="89"/>
                      </a:cubicBezTo>
                      <a:cubicBezTo>
                        <a:pt x="66" y="94"/>
                        <a:pt x="67" y="99"/>
                        <a:pt x="68" y="103"/>
                      </a:cubicBezTo>
                      <a:cubicBezTo>
                        <a:pt x="68" y="103"/>
                        <a:pt x="67" y="103"/>
                        <a:pt x="67" y="103"/>
                      </a:cubicBezTo>
                      <a:cubicBezTo>
                        <a:pt x="53" y="103"/>
                        <a:pt x="41" y="110"/>
                        <a:pt x="34" y="121"/>
                      </a:cubicBezTo>
                      <a:cubicBezTo>
                        <a:pt x="0" y="121"/>
                        <a:pt x="0" y="121"/>
                        <a:pt x="0" y="121"/>
                      </a:cubicBezTo>
                      <a:cubicBezTo>
                        <a:pt x="0" y="115"/>
                        <a:pt x="0" y="115"/>
                        <a:pt x="0" y="115"/>
                      </a:cubicBezTo>
                      <a:cubicBezTo>
                        <a:pt x="0" y="109"/>
                        <a:pt x="2" y="104"/>
                        <a:pt x="7" y="102"/>
                      </a:cubicBezTo>
                      <a:cubicBezTo>
                        <a:pt x="7" y="91"/>
                        <a:pt x="12" y="79"/>
                        <a:pt x="19" y="71"/>
                      </a:cubicBezTo>
                      <a:cubicBezTo>
                        <a:pt x="16" y="64"/>
                        <a:pt x="19" y="57"/>
                        <a:pt x="29" y="57"/>
                      </a:cubicBezTo>
                      <a:cubicBezTo>
                        <a:pt x="32" y="57"/>
                        <a:pt x="32" y="57"/>
                        <a:pt x="32" y="57"/>
                      </a:cubicBezTo>
                      <a:cubicBezTo>
                        <a:pt x="32" y="57"/>
                        <a:pt x="39" y="53"/>
                        <a:pt x="42" y="52"/>
                      </a:cubicBezTo>
                      <a:cubicBezTo>
                        <a:pt x="62" y="40"/>
                        <a:pt x="88" y="25"/>
                        <a:pt x="132" y="21"/>
                      </a:cubicBezTo>
                      <a:cubicBezTo>
                        <a:pt x="155" y="0"/>
                        <a:pt x="155" y="0"/>
                        <a:pt x="155" y="0"/>
                      </a:cubicBezTo>
                      <a:cubicBezTo>
                        <a:pt x="164" y="0"/>
                        <a:pt x="164" y="0"/>
                        <a:pt x="164" y="0"/>
                      </a:cubicBezTo>
                      <a:cubicBezTo>
                        <a:pt x="164" y="19"/>
                        <a:pt x="164" y="19"/>
                        <a:pt x="164" y="19"/>
                      </a:cubicBezTo>
                      <a:cubicBezTo>
                        <a:pt x="208" y="20"/>
                        <a:pt x="245" y="40"/>
                        <a:pt x="287" y="63"/>
                      </a:cubicBezTo>
                      <a:cubicBezTo>
                        <a:pt x="339" y="75"/>
                        <a:pt x="361" y="91"/>
                        <a:pt x="372" y="99"/>
                      </a:cubicBezTo>
                      <a:cubicBezTo>
                        <a:pt x="380" y="105"/>
                        <a:pt x="379" y="113"/>
                        <a:pt x="379" y="117"/>
                      </a:cubicBezTo>
                      <a:lnTo>
                        <a:pt x="379" y="121"/>
                      </a:lnTo>
                      <a:close/>
                      <a:moveTo>
                        <a:pt x="29" y="78"/>
                      </a:moveTo>
                      <a:cubicBezTo>
                        <a:pt x="24" y="75"/>
                        <a:pt x="24" y="75"/>
                        <a:pt x="24" y="75"/>
                      </a:cubicBezTo>
                      <a:cubicBezTo>
                        <a:pt x="17" y="82"/>
                        <a:pt x="13" y="92"/>
                        <a:pt x="13" y="103"/>
                      </a:cubicBezTo>
                      <a:cubicBezTo>
                        <a:pt x="19" y="103"/>
                        <a:pt x="19" y="103"/>
                        <a:pt x="19" y="103"/>
                      </a:cubicBezTo>
                      <a:lnTo>
                        <a:pt x="29" y="78"/>
                      </a:lnTo>
                      <a:close/>
                      <a:moveTo>
                        <a:pt x="197" y="98"/>
                      </a:moveTo>
                      <a:cubicBezTo>
                        <a:pt x="183" y="98"/>
                        <a:pt x="183" y="98"/>
                        <a:pt x="183" y="98"/>
                      </a:cubicBezTo>
                      <a:cubicBezTo>
                        <a:pt x="183" y="111"/>
                        <a:pt x="183" y="111"/>
                        <a:pt x="183" y="111"/>
                      </a:cubicBezTo>
                      <a:cubicBezTo>
                        <a:pt x="197" y="111"/>
                        <a:pt x="197" y="111"/>
                        <a:pt x="197" y="111"/>
                      </a:cubicBezTo>
                      <a:lnTo>
                        <a:pt x="197" y="98"/>
                      </a:lnTo>
                      <a:close/>
                      <a:moveTo>
                        <a:pt x="211" y="84"/>
                      </a:moveTo>
                      <a:cubicBezTo>
                        <a:pt x="197" y="84"/>
                        <a:pt x="197" y="84"/>
                        <a:pt x="197" y="84"/>
                      </a:cubicBezTo>
                      <a:cubicBezTo>
                        <a:pt x="197" y="97"/>
                        <a:pt x="197" y="97"/>
                        <a:pt x="197" y="97"/>
                      </a:cubicBezTo>
                      <a:cubicBezTo>
                        <a:pt x="211" y="97"/>
                        <a:pt x="211" y="97"/>
                        <a:pt x="211" y="97"/>
                      </a:cubicBezTo>
                      <a:lnTo>
                        <a:pt x="211" y="84"/>
                      </a:lnTo>
                      <a:close/>
                      <a:moveTo>
                        <a:pt x="224" y="98"/>
                      </a:moveTo>
                      <a:cubicBezTo>
                        <a:pt x="211" y="98"/>
                        <a:pt x="211" y="98"/>
                        <a:pt x="211" y="98"/>
                      </a:cubicBezTo>
                      <a:cubicBezTo>
                        <a:pt x="211" y="111"/>
                        <a:pt x="211" y="111"/>
                        <a:pt x="211" y="111"/>
                      </a:cubicBezTo>
                      <a:cubicBezTo>
                        <a:pt x="224" y="111"/>
                        <a:pt x="224" y="111"/>
                        <a:pt x="224" y="111"/>
                      </a:cubicBezTo>
                      <a:lnTo>
                        <a:pt x="224" y="98"/>
                      </a:lnTo>
                      <a:close/>
                      <a:moveTo>
                        <a:pt x="238" y="84"/>
                      </a:moveTo>
                      <a:cubicBezTo>
                        <a:pt x="225" y="84"/>
                        <a:pt x="225" y="84"/>
                        <a:pt x="225" y="84"/>
                      </a:cubicBezTo>
                      <a:cubicBezTo>
                        <a:pt x="225" y="97"/>
                        <a:pt x="225" y="97"/>
                        <a:pt x="225" y="97"/>
                      </a:cubicBezTo>
                      <a:cubicBezTo>
                        <a:pt x="238" y="97"/>
                        <a:pt x="238" y="97"/>
                        <a:pt x="238" y="97"/>
                      </a:cubicBezTo>
                      <a:lnTo>
                        <a:pt x="238" y="84"/>
                      </a:lnTo>
                      <a:close/>
                      <a:moveTo>
                        <a:pt x="252" y="98"/>
                      </a:moveTo>
                      <a:cubicBezTo>
                        <a:pt x="238" y="98"/>
                        <a:pt x="238" y="98"/>
                        <a:pt x="238" y="98"/>
                      </a:cubicBezTo>
                      <a:cubicBezTo>
                        <a:pt x="238" y="111"/>
                        <a:pt x="238" y="111"/>
                        <a:pt x="238" y="111"/>
                      </a:cubicBezTo>
                      <a:cubicBezTo>
                        <a:pt x="252" y="111"/>
                        <a:pt x="252" y="111"/>
                        <a:pt x="252" y="111"/>
                      </a:cubicBezTo>
                      <a:lnTo>
                        <a:pt x="252" y="98"/>
                      </a:lnTo>
                      <a:close/>
                      <a:moveTo>
                        <a:pt x="367" y="104"/>
                      </a:moveTo>
                      <a:cubicBezTo>
                        <a:pt x="361" y="98"/>
                        <a:pt x="329" y="80"/>
                        <a:pt x="309" y="77"/>
                      </a:cubicBezTo>
                      <a:cubicBezTo>
                        <a:pt x="302" y="76"/>
                        <a:pt x="300" y="81"/>
                        <a:pt x="307" y="86"/>
                      </a:cubicBezTo>
                      <a:cubicBezTo>
                        <a:pt x="318" y="92"/>
                        <a:pt x="321" y="94"/>
                        <a:pt x="331" y="100"/>
                      </a:cubicBezTo>
                      <a:cubicBezTo>
                        <a:pt x="337" y="103"/>
                        <a:pt x="341" y="104"/>
                        <a:pt x="353" y="104"/>
                      </a:cubicBezTo>
                      <a:cubicBezTo>
                        <a:pt x="362" y="104"/>
                        <a:pt x="367" y="104"/>
                        <a:pt x="367" y="104"/>
                      </a:cubicBezTo>
                      <a:close/>
                    </a:path>
                  </a:pathLst>
                </a:custGeom>
                <a:extLst>
                  <a:ext uri="{91240B29-F687-4F45-9708-019B960494DF}">
                    <a14:hiddenLine xmlns:a14="http://schemas.microsoft.com/office/drawing/2010/main" xmlns="" w="9525">
                      <a:solidFill>
                        <a:srgbClr val="000000"/>
                      </a:solidFill>
                      <a:round/>
                    </a14:hiddenLine>
                  </a:ext>
                </a:extLst>
              </p:spPr>
              <p:style>
                <a:lnRef idx="3">
                  <a:schemeClr val="lt1"/>
                </a:lnRef>
                <a:fillRef idx="1">
                  <a:schemeClr val="dk1"/>
                </a:fillRef>
                <a:effectRef idx="1">
                  <a:schemeClr val="dk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1500" dirty="0"/>
                </a:p>
              </p:txBody>
            </p:sp>
            <p:sp>
              <p:nvSpPr>
                <p:cNvPr id="7" name="文本框 6">
                  <a:extLst>
                    <a:ext uri="{FF2B5EF4-FFF2-40B4-BE49-F238E27FC236}">
                      <a16:creationId xmlns:a16="http://schemas.microsoft.com/office/drawing/2014/main" xmlns="" id="{A598978D-E97B-43A9-91CB-1BFA66129165}"/>
                    </a:ext>
                  </a:extLst>
                </p:cNvPr>
                <p:cNvSpPr txBox="1"/>
                <p:nvPr/>
              </p:nvSpPr>
              <p:spPr>
                <a:xfrm>
                  <a:off x="4218" y="2936"/>
                  <a:ext cx="2000" cy="921"/>
                </a:xfrm>
                <a:prstGeom prst="rect">
                  <a:avLst/>
                </a:prstGeom>
                <a:noFill/>
              </p:spPr>
              <p:txBody>
                <a:bodyPr wrap="square" rtlCol="0">
                  <a:spAutoFit/>
                  <a:scene3d>
                    <a:camera prst="orthographicFront"/>
                    <a:lightRig rig="threePt" dir="t"/>
                  </a:scene3d>
                </a:bodyPr>
                <a:lstStyle/>
                <a:p>
                  <a:pPr algn="ctr"/>
                  <a:r>
                    <a:rPr lang="en-US" altLang="zh-CN" sz="32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50</a:t>
                  </a:r>
                  <a:r>
                    <a:rPr lang="zh-CN" altLang="en-US" sz="32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辆</a:t>
                  </a:r>
                </a:p>
              </p:txBody>
            </p:sp>
            <p:sp>
              <p:nvSpPr>
                <p:cNvPr id="8" name="下箭头 8">
                  <a:extLst>
                    <a:ext uri="{FF2B5EF4-FFF2-40B4-BE49-F238E27FC236}">
                      <a16:creationId xmlns:a16="http://schemas.microsoft.com/office/drawing/2014/main" xmlns="" id="{4D323ED0-4091-4FA2-AFF3-3D2B2A5B8511}"/>
                    </a:ext>
                  </a:extLst>
                </p:cNvPr>
                <p:cNvSpPr/>
                <p:nvPr/>
              </p:nvSpPr>
              <p:spPr>
                <a:xfrm rot="16200000" flipH="1">
                  <a:off x="3386" y="2838"/>
                  <a:ext cx="541" cy="1311"/>
                </a:xfrm>
                <a:prstGeom prst="downArrow">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500" dirty="0"/>
                </a:p>
              </p:txBody>
            </p:sp>
          </p:grpSp>
          <p:sp>
            <p:nvSpPr>
              <p:cNvPr id="4" name="文本框 3">
                <a:extLst>
                  <a:ext uri="{FF2B5EF4-FFF2-40B4-BE49-F238E27FC236}">
                    <a16:creationId xmlns:a16="http://schemas.microsoft.com/office/drawing/2014/main" xmlns="" id="{43324C26-8D15-400F-8B7A-78C3C2CEB06D}"/>
                  </a:ext>
                </a:extLst>
              </p:cNvPr>
              <p:cNvSpPr txBox="1"/>
              <p:nvPr/>
            </p:nvSpPr>
            <p:spPr>
              <a:xfrm>
                <a:off x="886" y="2869"/>
                <a:ext cx="2529" cy="921"/>
              </a:xfrm>
              <a:prstGeom prst="rect">
                <a:avLst/>
              </a:prstGeom>
              <a:noFill/>
            </p:spPr>
            <p:txBody>
              <a:bodyPr wrap="square" rtlCol="0">
                <a:spAutoFit/>
              </a:bodyPr>
              <a:lstStyle/>
              <a:p>
                <a:pPr algn="ctr"/>
                <a:r>
                  <a:rPr lang="zh-CN" altLang="en-US" sz="3200" dirty="0">
                    <a:effectLst>
                      <a:outerShdw blurRad="38100" dist="19050" dir="2700000" algn="tl" rotWithShape="0">
                        <a:schemeClr val="dk1">
                          <a:alpha val="40000"/>
                        </a:schemeClr>
                      </a:outerShdw>
                    </a:effectLst>
                  </a:rPr>
                  <a:t>美国：</a:t>
                </a:r>
              </a:p>
            </p:txBody>
          </p:sp>
        </p:grpSp>
        <p:grpSp>
          <p:nvGrpSpPr>
            <p:cNvPr id="9" name="组合 8">
              <a:extLst>
                <a:ext uri="{FF2B5EF4-FFF2-40B4-BE49-F238E27FC236}">
                  <a16:creationId xmlns:a16="http://schemas.microsoft.com/office/drawing/2014/main" xmlns="" id="{42C70229-E4D2-431E-AF4C-2200D84DDD4F}"/>
                </a:ext>
              </a:extLst>
            </p:cNvPr>
            <p:cNvGrpSpPr/>
            <p:nvPr/>
          </p:nvGrpSpPr>
          <p:grpSpPr>
            <a:xfrm>
              <a:off x="171451" y="3620135"/>
              <a:ext cx="5585460" cy="1233805"/>
              <a:chOff x="886" y="2253"/>
              <a:chExt cx="8796" cy="1943"/>
            </a:xfrm>
          </p:grpSpPr>
          <p:grpSp>
            <p:nvGrpSpPr>
              <p:cNvPr id="10" name="组合 9">
                <a:extLst>
                  <a:ext uri="{FF2B5EF4-FFF2-40B4-BE49-F238E27FC236}">
                    <a16:creationId xmlns:a16="http://schemas.microsoft.com/office/drawing/2014/main" xmlns="" id="{C89984B7-C80A-4449-9653-3288B83A3842}"/>
                  </a:ext>
                </a:extLst>
              </p:cNvPr>
              <p:cNvGrpSpPr/>
              <p:nvPr/>
            </p:nvGrpSpPr>
            <p:grpSpPr>
              <a:xfrm>
                <a:off x="3210" y="2253"/>
                <a:ext cx="6472" cy="1943"/>
                <a:chOff x="1250" y="2321"/>
                <a:chExt cx="6472" cy="1943"/>
              </a:xfrm>
            </p:grpSpPr>
            <p:pic>
              <p:nvPicPr>
                <p:cNvPr id="12" name="图片 11" descr="14_副本_副本">
                  <a:extLst>
                    <a:ext uri="{FF2B5EF4-FFF2-40B4-BE49-F238E27FC236}">
                      <a16:creationId xmlns:a16="http://schemas.microsoft.com/office/drawing/2014/main" xmlns="" id="{F045F7BD-DBCC-4719-BE0D-75699995F84E}"/>
                    </a:ext>
                  </a:extLst>
                </p:cNvPr>
                <p:cNvPicPr>
                  <a:picLocks noChangeAspect="1"/>
                </p:cNvPicPr>
                <p:nvPr/>
              </p:nvPicPr>
              <p:blipFill>
                <a:blip r:embed="rId2" cstate="print">
                  <a:duotone>
                    <a:schemeClr val="accent1">
                      <a:shade val="45000"/>
                      <a:satMod val="135000"/>
                    </a:schemeClr>
                    <a:prstClr val="white"/>
                  </a:duotone>
                </a:blip>
                <a:stretch>
                  <a:fillRect/>
                </a:stretch>
              </p:blipFill>
              <p:spPr>
                <a:xfrm>
                  <a:off x="1250" y="2321"/>
                  <a:ext cx="1663" cy="1943"/>
                </a:xfrm>
                <a:prstGeom prst="rect">
                  <a:avLst/>
                </a:prstGeom>
              </p:spPr>
            </p:pic>
            <p:sp>
              <p:nvSpPr>
                <p:cNvPr id="13" name="轿车">
                  <a:extLst>
                    <a:ext uri="{FF2B5EF4-FFF2-40B4-BE49-F238E27FC236}">
                      <a16:creationId xmlns:a16="http://schemas.microsoft.com/office/drawing/2014/main" xmlns="" id="{B2CA7D6C-F67D-47DD-8375-E5297AA1899E}"/>
                    </a:ext>
                  </a:extLst>
                </p:cNvPr>
                <p:cNvSpPr/>
                <p:nvPr/>
              </p:nvSpPr>
              <p:spPr bwMode="auto">
                <a:xfrm>
                  <a:off x="6042" y="2937"/>
                  <a:ext cx="1680" cy="984"/>
                </a:xfrm>
                <a:custGeom>
                  <a:avLst/>
                  <a:gdLst>
                    <a:gd name="T0" fmla="*/ 2147483646 w 380"/>
                    <a:gd name="T1" fmla="*/ 2147483646 h 173"/>
                    <a:gd name="T2" fmla="*/ 2147483646 w 380"/>
                    <a:gd name="T3" fmla="*/ 2147483646 h 173"/>
                    <a:gd name="T4" fmla="*/ 2147483646 w 380"/>
                    <a:gd name="T5" fmla="*/ 2147483646 h 173"/>
                    <a:gd name="T6" fmla="*/ 2147483646 w 380"/>
                    <a:gd name="T7" fmla="*/ 2147483646 h 173"/>
                    <a:gd name="T8" fmla="*/ 2147483646 w 380"/>
                    <a:gd name="T9" fmla="*/ 2147483646 h 173"/>
                    <a:gd name="T10" fmla="*/ 2147483646 w 380"/>
                    <a:gd name="T11" fmla="*/ 2147483646 h 173"/>
                    <a:gd name="T12" fmla="*/ 2147483646 w 380"/>
                    <a:gd name="T13" fmla="*/ 2147483646 h 173"/>
                    <a:gd name="T14" fmla="*/ 2147483646 w 380"/>
                    <a:gd name="T15" fmla="*/ 2147483646 h 173"/>
                    <a:gd name="T16" fmla="*/ 2147483646 w 380"/>
                    <a:gd name="T17" fmla="*/ 2147483646 h 173"/>
                    <a:gd name="T18" fmla="*/ 2147483646 w 380"/>
                    <a:gd name="T19" fmla="*/ 2147483646 h 173"/>
                    <a:gd name="T20" fmla="*/ 2147483646 w 380"/>
                    <a:gd name="T21" fmla="*/ 2147483646 h 173"/>
                    <a:gd name="T22" fmla="*/ 2147483646 w 380"/>
                    <a:gd name="T23" fmla="*/ 2147483646 h 173"/>
                    <a:gd name="T24" fmla="*/ 2147483646 w 380"/>
                    <a:gd name="T25" fmla="*/ 2147483646 h 173"/>
                    <a:gd name="T26" fmla="*/ 2147483646 w 380"/>
                    <a:gd name="T27" fmla="*/ 2147483646 h 173"/>
                    <a:gd name="T28" fmla="*/ 2147483646 w 380"/>
                    <a:gd name="T29" fmla="*/ 2147483646 h 173"/>
                    <a:gd name="T30" fmla="*/ 2147483646 w 380"/>
                    <a:gd name="T31" fmla="*/ 2147483646 h 173"/>
                    <a:gd name="T32" fmla="*/ 2147483646 w 380"/>
                    <a:gd name="T33" fmla="*/ 2147483646 h 173"/>
                    <a:gd name="T34" fmla="*/ 2147483646 w 380"/>
                    <a:gd name="T35" fmla="*/ 2147483646 h 173"/>
                    <a:gd name="T36" fmla="*/ 2147483646 w 380"/>
                    <a:gd name="T37" fmla="*/ 2147483646 h 173"/>
                    <a:gd name="T38" fmla="*/ 2147483646 w 380"/>
                    <a:gd name="T39" fmla="*/ 2147483646 h 173"/>
                    <a:gd name="T40" fmla="*/ 2147483646 w 380"/>
                    <a:gd name="T41" fmla="*/ 2147483646 h 173"/>
                    <a:gd name="T42" fmla="*/ 2147483646 w 380"/>
                    <a:gd name="T43" fmla="*/ 2147483646 h 173"/>
                    <a:gd name="T44" fmla="*/ 2147483646 w 380"/>
                    <a:gd name="T45" fmla="*/ 2147483646 h 173"/>
                    <a:gd name="T46" fmla="*/ 2147483646 w 380"/>
                    <a:gd name="T47" fmla="*/ 2147483646 h 173"/>
                    <a:gd name="T48" fmla="*/ 2147483646 w 380"/>
                    <a:gd name="T49" fmla="*/ 2147483646 h 173"/>
                    <a:gd name="T50" fmla="*/ 2147483646 w 380"/>
                    <a:gd name="T51" fmla="*/ 2147483646 h 173"/>
                    <a:gd name="T52" fmla="*/ 2147483646 w 380"/>
                    <a:gd name="T53" fmla="*/ 2147483646 h 173"/>
                    <a:gd name="T54" fmla="*/ 2147483646 w 380"/>
                    <a:gd name="T55" fmla="*/ 2147483646 h 173"/>
                    <a:gd name="T56" fmla="*/ 2147483646 w 380"/>
                    <a:gd name="T57" fmla="*/ 2147483646 h 173"/>
                    <a:gd name="T58" fmla="*/ 2147483646 w 380"/>
                    <a:gd name="T59" fmla="*/ 2147483646 h 173"/>
                    <a:gd name="T60" fmla="*/ 2147483646 w 380"/>
                    <a:gd name="T61" fmla="*/ 2147483646 h 173"/>
                    <a:gd name="T62" fmla="*/ 0 w 380"/>
                    <a:gd name="T63" fmla="*/ 2147483646 h 173"/>
                    <a:gd name="T64" fmla="*/ 2147483646 w 380"/>
                    <a:gd name="T65" fmla="*/ 2147483646 h 173"/>
                    <a:gd name="T66" fmla="*/ 2147483646 w 380"/>
                    <a:gd name="T67" fmla="*/ 2147483646 h 173"/>
                    <a:gd name="T68" fmla="*/ 2147483646 w 380"/>
                    <a:gd name="T69" fmla="*/ 2147483646 h 173"/>
                    <a:gd name="T70" fmla="*/ 2147483646 w 380"/>
                    <a:gd name="T71" fmla="*/ 0 h 173"/>
                    <a:gd name="T72" fmla="*/ 2147483646 w 380"/>
                    <a:gd name="T73" fmla="*/ 2147483646 h 173"/>
                    <a:gd name="T74" fmla="*/ 2147483646 w 380"/>
                    <a:gd name="T75" fmla="*/ 2147483646 h 173"/>
                    <a:gd name="T76" fmla="*/ 2147483646 w 380"/>
                    <a:gd name="T77" fmla="*/ 2147483646 h 173"/>
                    <a:gd name="T78" fmla="*/ 2147483646 w 380"/>
                    <a:gd name="T79" fmla="*/ 2147483646 h 173"/>
                    <a:gd name="T80" fmla="*/ 2147483646 w 380"/>
                    <a:gd name="T81" fmla="*/ 2147483646 h 173"/>
                    <a:gd name="T82" fmla="*/ 2147483646 w 380"/>
                    <a:gd name="T83" fmla="*/ 2147483646 h 173"/>
                    <a:gd name="T84" fmla="*/ 2147483646 w 380"/>
                    <a:gd name="T85" fmla="*/ 2147483646 h 173"/>
                    <a:gd name="T86" fmla="*/ 2147483646 w 380"/>
                    <a:gd name="T87" fmla="*/ 2147483646 h 173"/>
                    <a:gd name="T88" fmla="*/ 2147483646 w 380"/>
                    <a:gd name="T89" fmla="*/ 2147483646 h 173"/>
                    <a:gd name="T90" fmla="*/ 2147483646 w 380"/>
                    <a:gd name="T91" fmla="*/ 2147483646 h 173"/>
                    <a:gd name="T92" fmla="*/ 2147483646 w 380"/>
                    <a:gd name="T93" fmla="*/ 2147483646 h 173"/>
                    <a:gd name="T94" fmla="*/ 2147483646 w 380"/>
                    <a:gd name="T95" fmla="*/ 2147483646 h 173"/>
                    <a:gd name="T96" fmla="*/ 2147483646 w 380"/>
                    <a:gd name="T97" fmla="*/ 2147483646 h 173"/>
                    <a:gd name="T98" fmla="*/ 2147483646 w 380"/>
                    <a:gd name="T99" fmla="*/ 2147483646 h 173"/>
                    <a:gd name="T100" fmla="*/ 2147483646 w 380"/>
                    <a:gd name="T101" fmla="*/ 2147483646 h 173"/>
                    <a:gd name="T102" fmla="*/ 2147483646 w 380"/>
                    <a:gd name="T103" fmla="*/ 2147483646 h 173"/>
                    <a:gd name="T104" fmla="*/ 2147483646 w 380"/>
                    <a:gd name="T105" fmla="*/ 2147483646 h 173"/>
                    <a:gd name="T106" fmla="*/ 2147483646 w 380"/>
                    <a:gd name="T107" fmla="*/ 2147483646 h 173"/>
                    <a:gd name="T108" fmla="*/ 2147483646 w 380"/>
                    <a:gd name="T109" fmla="*/ 2147483646 h 173"/>
                    <a:gd name="T110" fmla="*/ 2147483646 w 380"/>
                    <a:gd name="T111" fmla="*/ 2147483646 h 1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80" h="173">
                      <a:moveTo>
                        <a:pt x="1" y="132"/>
                      </a:moveTo>
                      <a:cubicBezTo>
                        <a:pt x="30" y="132"/>
                        <a:pt x="30" y="132"/>
                        <a:pt x="30" y="132"/>
                      </a:cubicBezTo>
                      <a:cubicBezTo>
                        <a:pt x="29" y="135"/>
                        <a:pt x="28" y="139"/>
                        <a:pt x="28" y="143"/>
                      </a:cubicBezTo>
                      <a:cubicBezTo>
                        <a:pt x="28" y="150"/>
                        <a:pt x="28" y="150"/>
                        <a:pt x="28" y="150"/>
                      </a:cubicBezTo>
                      <a:cubicBezTo>
                        <a:pt x="19" y="147"/>
                        <a:pt x="11" y="145"/>
                        <a:pt x="8" y="144"/>
                      </a:cubicBezTo>
                      <a:cubicBezTo>
                        <a:pt x="5" y="143"/>
                        <a:pt x="1" y="140"/>
                        <a:pt x="1" y="135"/>
                      </a:cubicBezTo>
                      <a:lnTo>
                        <a:pt x="1" y="132"/>
                      </a:lnTo>
                      <a:close/>
                      <a:moveTo>
                        <a:pt x="98" y="143"/>
                      </a:moveTo>
                      <a:cubicBezTo>
                        <a:pt x="98" y="160"/>
                        <a:pt x="84" y="173"/>
                        <a:pt x="68" y="173"/>
                      </a:cubicBezTo>
                      <a:cubicBezTo>
                        <a:pt x="51" y="173"/>
                        <a:pt x="38" y="160"/>
                        <a:pt x="38" y="143"/>
                      </a:cubicBezTo>
                      <a:cubicBezTo>
                        <a:pt x="38" y="127"/>
                        <a:pt x="51" y="113"/>
                        <a:pt x="68" y="113"/>
                      </a:cubicBezTo>
                      <a:cubicBezTo>
                        <a:pt x="84" y="113"/>
                        <a:pt x="98" y="127"/>
                        <a:pt x="98" y="143"/>
                      </a:cubicBezTo>
                      <a:close/>
                      <a:moveTo>
                        <a:pt x="84" y="143"/>
                      </a:moveTo>
                      <a:cubicBezTo>
                        <a:pt x="84" y="134"/>
                        <a:pt x="77" y="127"/>
                        <a:pt x="68" y="127"/>
                      </a:cubicBezTo>
                      <a:cubicBezTo>
                        <a:pt x="59" y="127"/>
                        <a:pt x="52" y="134"/>
                        <a:pt x="52" y="143"/>
                      </a:cubicBezTo>
                      <a:cubicBezTo>
                        <a:pt x="52" y="152"/>
                        <a:pt x="59" y="159"/>
                        <a:pt x="68" y="159"/>
                      </a:cubicBezTo>
                      <a:cubicBezTo>
                        <a:pt x="77" y="159"/>
                        <a:pt x="84" y="152"/>
                        <a:pt x="84" y="143"/>
                      </a:cubicBezTo>
                      <a:close/>
                      <a:moveTo>
                        <a:pt x="333" y="143"/>
                      </a:moveTo>
                      <a:cubicBezTo>
                        <a:pt x="333" y="158"/>
                        <a:pt x="333" y="158"/>
                        <a:pt x="333" y="158"/>
                      </a:cubicBezTo>
                      <a:cubicBezTo>
                        <a:pt x="336" y="158"/>
                        <a:pt x="345" y="157"/>
                        <a:pt x="361" y="155"/>
                      </a:cubicBezTo>
                      <a:cubicBezTo>
                        <a:pt x="371" y="153"/>
                        <a:pt x="374" y="144"/>
                        <a:pt x="378" y="132"/>
                      </a:cubicBezTo>
                      <a:cubicBezTo>
                        <a:pt x="332" y="132"/>
                        <a:pt x="332" y="132"/>
                        <a:pt x="332" y="132"/>
                      </a:cubicBezTo>
                      <a:cubicBezTo>
                        <a:pt x="333" y="135"/>
                        <a:pt x="333" y="139"/>
                        <a:pt x="333" y="143"/>
                      </a:cubicBezTo>
                      <a:close/>
                      <a:moveTo>
                        <a:pt x="107" y="143"/>
                      </a:moveTo>
                      <a:cubicBezTo>
                        <a:pt x="107" y="158"/>
                        <a:pt x="107" y="158"/>
                        <a:pt x="107" y="158"/>
                      </a:cubicBezTo>
                      <a:cubicBezTo>
                        <a:pt x="254" y="158"/>
                        <a:pt x="254" y="158"/>
                        <a:pt x="254" y="158"/>
                      </a:cubicBezTo>
                      <a:cubicBezTo>
                        <a:pt x="254" y="143"/>
                        <a:pt x="254" y="143"/>
                        <a:pt x="254" y="143"/>
                      </a:cubicBezTo>
                      <a:cubicBezTo>
                        <a:pt x="254" y="139"/>
                        <a:pt x="255" y="135"/>
                        <a:pt x="256" y="132"/>
                      </a:cubicBezTo>
                      <a:cubicBezTo>
                        <a:pt x="106" y="132"/>
                        <a:pt x="106" y="132"/>
                        <a:pt x="106" y="132"/>
                      </a:cubicBezTo>
                      <a:cubicBezTo>
                        <a:pt x="107" y="135"/>
                        <a:pt x="107" y="139"/>
                        <a:pt x="107" y="143"/>
                      </a:cubicBezTo>
                      <a:close/>
                      <a:moveTo>
                        <a:pt x="324" y="143"/>
                      </a:moveTo>
                      <a:cubicBezTo>
                        <a:pt x="324" y="160"/>
                        <a:pt x="310" y="173"/>
                        <a:pt x="294" y="173"/>
                      </a:cubicBezTo>
                      <a:cubicBezTo>
                        <a:pt x="277" y="173"/>
                        <a:pt x="264" y="160"/>
                        <a:pt x="264" y="143"/>
                      </a:cubicBezTo>
                      <a:cubicBezTo>
                        <a:pt x="264" y="127"/>
                        <a:pt x="277" y="113"/>
                        <a:pt x="294" y="113"/>
                      </a:cubicBezTo>
                      <a:cubicBezTo>
                        <a:pt x="310" y="113"/>
                        <a:pt x="324" y="127"/>
                        <a:pt x="324" y="143"/>
                      </a:cubicBezTo>
                      <a:close/>
                      <a:moveTo>
                        <a:pt x="310" y="143"/>
                      </a:moveTo>
                      <a:cubicBezTo>
                        <a:pt x="310" y="134"/>
                        <a:pt x="303" y="127"/>
                        <a:pt x="294" y="127"/>
                      </a:cubicBezTo>
                      <a:cubicBezTo>
                        <a:pt x="285" y="127"/>
                        <a:pt x="278" y="134"/>
                        <a:pt x="278" y="143"/>
                      </a:cubicBezTo>
                      <a:cubicBezTo>
                        <a:pt x="278" y="152"/>
                        <a:pt x="285" y="159"/>
                        <a:pt x="294" y="159"/>
                      </a:cubicBezTo>
                      <a:cubicBezTo>
                        <a:pt x="303" y="159"/>
                        <a:pt x="310" y="152"/>
                        <a:pt x="310" y="143"/>
                      </a:cubicBezTo>
                      <a:close/>
                      <a:moveTo>
                        <a:pt x="379" y="121"/>
                      </a:moveTo>
                      <a:cubicBezTo>
                        <a:pt x="326" y="121"/>
                        <a:pt x="326" y="121"/>
                        <a:pt x="326" y="121"/>
                      </a:cubicBezTo>
                      <a:cubicBezTo>
                        <a:pt x="319" y="110"/>
                        <a:pt x="307" y="103"/>
                        <a:pt x="293" y="103"/>
                      </a:cubicBezTo>
                      <a:cubicBezTo>
                        <a:pt x="279" y="103"/>
                        <a:pt x="267" y="110"/>
                        <a:pt x="260" y="121"/>
                      </a:cubicBezTo>
                      <a:cubicBezTo>
                        <a:pt x="176" y="121"/>
                        <a:pt x="176" y="121"/>
                        <a:pt x="176" y="121"/>
                      </a:cubicBezTo>
                      <a:cubicBezTo>
                        <a:pt x="176" y="75"/>
                        <a:pt x="176" y="75"/>
                        <a:pt x="176" y="75"/>
                      </a:cubicBezTo>
                      <a:cubicBezTo>
                        <a:pt x="257" y="75"/>
                        <a:pt x="257" y="75"/>
                        <a:pt x="257" y="75"/>
                      </a:cubicBezTo>
                      <a:cubicBezTo>
                        <a:pt x="266" y="75"/>
                        <a:pt x="266" y="71"/>
                        <a:pt x="266" y="68"/>
                      </a:cubicBezTo>
                      <a:cubicBezTo>
                        <a:pt x="231" y="50"/>
                        <a:pt x="200" y="35"/>
                        <a:pt x="164" y="34"/>
                      </a:cubicBezTo>
                      <a:cubicBezTo>
                        <a:pt x="164" y="121"/>
                        <a:pt x="164" y="121"/>
                        <a:pt x="164" y="121"/>
                      </a:cubicBezTo>
                      <a:cubicBezTo>
                        <a:pt x="100" y="121"/>
                        <a:pt x="100" y="121"/>
                        <a:pt x="100" y="121"/>
                      </a:cubicBezTo>
                      <a:cubicBezTo>
                        <a:pt x="96" y="115"/>
                        <a:pt x="90" y="110"/>
                        <a:pt x="84" y="107"/>
                      </a:cubicBezTo>
                      <a:cubicBezTo>
                        <a:pt x="79" y="104"/>
                        <a:pt x="78" y="98"/>
                        <a:pt x="78" y="89"/>
                      </a:cubicBezTo>
                      <a:cubicBezTo>
                        <a:pt x="78" y="75"/>
                        <a:pt x="78" y="75"/>
                        <a:pt x="78" y="75"/>
                      </a:cubicBezTo>
                      <a:cubicBezTo>
                        <a:pt x="150" y="75"/>
                        <a:pt x="150" y="75"/>
                        <a:pt x="150" y="75"/>
                      </a:cubicBezTo>
                      <a:cubicBezTo>
                        <a:pt x="150" y="34"/>
                        <a:pt x="150" y="34"/>
                        <a:pt x="150" y="34"/>
                      </a:cubicBezTo>
                      <a:cubicBezTo>
                        <a:pt x="102" y="36"/>
                        <a:pt x="75" y="50"/>
                        <a:pt x="54" y="62"/>
                      </a:cubicBezTo>
                      <a:cubicBezTo>
                        <a:pt x="66" y="74"/>
                        <a:pt x="66" y="74"/>
                        <a:pt x="66" y="74"/>
                      </a:cubicBezTo>
                      <a:cubicBezTo>
                        <a:pt x="66" y="89"/>
                        <a:pt x="66" y="89"/>
                        <a:pt x="66" y="89"/>
                      </a:cubicBezTo>
                      <a:cubicBezTo>
                        <a:pt x="66" y="94"/>
                        <a:pt x="67" y="99"/>
                        <a:pt x="68" y="103"/>
                      </a:cubicBezTo>
                      <a:cubicBezTo>
                        <a:pt x="68" y="103"/>
                        <a:pt x="67" y="103"/>
                        <a:pt x="67" y="103"/>
                      </a:cubicBezTo>
                      <a:cubicBezTo>
                        <a:pt x="53" y="103"/>
                        <a:pt x="41" y="110"/>
                        <a:pt x="34" y="121"/>
                      </a:cubicBezTo>
                      <a:cubicBezTo>
                        <a:pt x="0" y="121"/>
                        <a:pt x="0" y="121"/>
                        <a:pt x="0" y="121"/>
                      </a:cubicBezTo>
                      <a:cubicBezTo>
                        <a:pt x="0" y="115"/>
                        <a:pt x="0" y="115"/>
                        <a:pt x="0" y="115"/>
                      </a:cubicBezTo>
                      <a:cubicBezTo>
                        <a:pt x="0" y="109"/>
                        <a:pt x="2" y="104"/>
                        <a:pt x="7" y="102"/>
                      </a:cubicBezTo>
                      <a:cubicBezTo>
                        <a:pt x="7" y="91"/>
                        <a:pt x="12" y="79"/>
                        <a:pt x="19" y="71"/>
                      </a:cubicBezTo>
                      <a:cubicBezTo>
                        <a:pt x="16" y="64"/>
                        <a:pt x="19" y="57"/>
                        <a:pt x="29" y="57"/>
                      </a:cubicBezTo>
                      <a:cubicBezTo>
                        <a:pt x="32" y="57"/>
                        <a:pt x="32" y="57"/>
                        <a:pt x="32" y="57"/>
                      </a:cubicBezTo>
                      <a:cubicBezTo>
                        <a:pt x="32" y="57"/>
                        <a:pt x="39" y="53"/>
                        <a:pt x="42" y="52"/>
                      </a:cubicBezTo>
                      <a:cubicBezTo>
                        <a:pt x="62" y="40"/>
                        <a:pt x="88" y="25"/>
                        <a:pt x="132" y="21"/>
                      </a:cubicBezTo>
                      <a:cubicBezTo>
                        <a:pt x="155" y="0"/>
                        <a:pt x="155" y="0"/>
                        <a:pt x="155" y="0"/>
                      </a:cubicBezTo>
                      <a:cubicBezTo>
                        <a:pt x="164" y="0"/>
                        <a:pt x="164" y="0"/>
                        <a:pt x="164" y="0"/>
                      </a:cubicBezTo>
                      <a:cubicBezTo>
                        <a:pt x="164" y="19"/>
                        <a:pt x="164" y="19"/>
                        <a:pt x="164" y="19"/>
                      </a:cubicBezTo>
                      <a:cubicBezTo>
                        <a:pt x="208" y="20"/>
                        <a:pt x="245" y="40"/>
                        <a:pt x="287" y="63"/>
                      </a:cubicBezTo>
                      <a:cubicBezTo>
                        <a:pt x="339" y="75"/>
                        <a:pt x="361" y="91"/>
                        <a:pt x="372" y="99"/>
                      </a:cubicBezTo>
                      <a:cubicBezTo>
                        <a:pt x="380" y="105"/>
                        <a:pt x="379" y="113"/>
                        <a:pt x="379" y="117"/>
                      </a:cubicBezTo>
                      <a:lnTo>
                        <a:pt x="379" y="121"/>
                      </a:lnTo>
                      <a:close/>
                      <a:moveTo>
                        <a:pt x="29" y="78"/>
                      </a:moveTo>
                      <a:cubicBezTo>
                        <a:pt x="24" y="75"/>
                        <a:pt x="24" y="75"/>
                        <a:pt x="24" y="75"/>
                      </a:cubicBezTo>
                      <a:cubicBezTo>
                        <a:pt x="17" y="82"/>
                        <a:pt x="13" y="92"/>
                        <a:pt x="13" y="103"/>
                      </a:cubicBezTo>
                      <a:cubicBezTo>
                        <a:pt x="19" y="103"/>
                        <a:pt x="19" y="103"/>
                        <a:pt x="19" y="103"/>
                      </a:cubicBezTo>
                      <a:lnTo>
                        <a:pt x="29" y="78"/>
                      </a:lnTo>
                      <a:close/>
                      <a:moveTo>
                        <a:pt x="197" y="98"/>
                      </a:moveTo>
                      <a:cubicBezTo>
                        <a:pt x="183" y="98"/>
                        <a:pt x="183" y="98"/>
                        <a:pt x="183" y="98"/>
                      </a:cubicBezTo>
                      <a:cubicBezTo>
                        <a:pt x="183" y="111"/>
                        <a:pt x="183" y="111"/>
                        <a:pt x="183" y="111"/>
                      </a:cubicBezTo>
                      <a:cubicBezTo>
                        <a:pt x="197" y="111"/>
                        <a:pt x="197" y="111"/>
                        <a:pt x="197" y="111"/>
                      </a:cubicBezTo>
                      <a:lnTo>
                        <a:pt x="197" y="98"/>
                      </a:lnTo>
                      <a:close/>
                      <a:moveTo>
                        <a:pt x="211" y="84"/>
                      </a:moveTo>
                      <a:cubicBezTo>
                        <a:pt x="197" y="84"/>
                        <a:pt x="197" y="84"/>
                        <a:pt x="197" y="84"/>
                      </a:cubicBezTo>
                      <a:cubicBezTo>
                        <a:pt x="197" y="97"/>
                        <a:pt x="197" y="97"/>
                        <a:pt x="197" y="97"/>
                      </a:cubicBezTo>
                      <a:cubicBezTo>
                        <a:pt x="211" y="97"/>
                        <a:pt x="211" y="97"/>
                        <a:pt x="211" y="97"/>
                      </a:cubicBezTo>
                      <a:lnTo>
                        <a:pt x="211" y="84"/>
                      </a:lnTo>
                      <a:close/>
                      <a:moveTo>
                        <a:pt x="224" y="98"/>
                      </a:moveTo>
                      <a:cubicBezTo>
                        <a:pt x="211" y="98"/>
                        <a:pt x="211" y="98"/>
                        <a:pt x="211" y="98"/>
                      </a:cubicBezTo>
                      <a:cubicBezTo>
                        <a:pt x="211" y="111"/>
                        <a:pt x="211" y="111"/>
                        <a:pt x="211" y="111"/>
                      </a:cubicBezTo>
                      <a:cubicBezTo>
                        <a:pt x="224" y="111"/>
                        <a:pt x="224" y="111"/>
                        <a:pt x="224" y="111"/>
                      </a:cubicBezTo>
                      <a:lnTo>
                        <a:pt x="224" y="98"/>
                      </a:lnTo>
                      <a:close/>
                      <a:moveTo>
                        <a:pt x="238" y="84"/>
                      </a:moveTo>
                      <a:cubicBezTo>
                        <a:pt x="225" y="84"/>
                        <a:pt x="225" y="84"/>
                        <a:pt x="225" y="84"/>
                      </a:cubicBezTo>
                      <a:cubicBezTo>
                        <a:pt x="225" y="97"/>
                        <a:pt x="225" y="97"/>
                        <a:pt x="225" y="97"/>
                      </a:cubicBezTo>
                      <a:cubicBezTo>
                        <a:pt x="238" y="97"/>
                        <a:pt x="238" y="97"/>
                        <a:pt x="238" y="97"/>
                      </a:cubicBezTo>
                      <a:lnTo>
                        <a:pt x="238" y="84"/>
                      </a:lnTo>
                      <a:close/>
                      <a:moveTo>
                        <a:pt x="252" y="98"/>
                      </a:moveTo>
                      <a:cubicBezTo>
                        <a:pt x="238" y="98"/>
                        <a:pt x="238" y="98"/>
                        <a:pt x="238" y="98"/>
                      </a:cubicBezTo>
                      <a:cubicBezTo>
                        <a:pt x="238" y="111"/>
                        <a:pt x="238" y="111"/>
                        <a:pt x="238" y="111"/>
                      </a:cubicBezTo>
                      <a:cubicBezTo>
                        <a:pt x="252" y="111"/>
                        <a:pt x="252" y="111"/>
                        <a:pt x="252" y="111"/>
                      </a:cubicBezTo>
                      <a:lnTo>
                        <a:pt x="252" y="98"/>
                      </a:lnTo>
                      <a:close/>
                      <a:moveTo>
                        <a:pt x="367" y="104"/>
                      </a:moveTo>
                      <a:cubicBezTo>
                        <a:pt x="361" y="98"/>
                        <a:pt x="329" y="80"/>
                        <a:pt x="309" y="77"/>
                      </a:cubicBezTo>
                      <a:cubicBezTo>
                        <a:pt x="302" y="76"/>
                        <a:pt x="300" y="81"/>
                        <a:pt x="307" y="86"/>
                      </a:cubicBezTo>
                      <a:cubicBezTo>
                        <a:pt x="318" y="92"/>
                        <a:pt x="321" y="94"/>
                        <a:pt x="331" y="100"/>
                      </a:cubicBezTo>
                      <a:cubicBezTo>
                        <a:pt x="337" y="103"/>
                        <a:pt x="341" y="104"/>
                        <a:pt x="353" y="104"/>
                      </a:cubicBezTo>
                      <a:cubicBezTo>
                        <a:pt x="362" y="104"/>
                        <a:pt x="367" y="104"/>
                        <a:pt x="367" y="104"/>
                      </a:cubicBezTo>
                      <a:close/>
                    </a:path>
                  </a:pathLst>
                </a:custGeom>
                <a:extLst>
                  <a:ext uri="{91240B29-F687-4F45-9708-019B960494DF}">
                    <a14:hiddenLine xmlns:a14="http://schemas.microsoft.com/office/drawing/2010/main" xmlns="" w="9525">
                      <a:solidFill>
                        <a:srgbClr val="000000"/>
                      </a:solidFill>
                      <a:round/>
                    </a14:hiddenLine>
                  </a:ext>
                </a:extLst>
              </p:spPr>
              <p:style>
                <a:lnRef idx="3">
                  <a:schemeClr val="lt1"/>
                </a:lnRef>
                <a:fillRef idx="1">
                  <a:schemeClr val="dk1"/>
                </a:fillRef>
                <a:effectRef idx="1">
                  <a:schemeClr val="dk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endParaRPr lang="zh-CN" altLang="en-US" sz="1500" dirty="0"/>
                </a:p>
              </p:txBody>
            </p:sp>
            <p:sp>
              <p:nvSpPr>
                <p:cNvPr id="14" name="文本框 13">
                  <a:extLst>
                    <a:ext uri="{FF2B5EF4-FFF2-40B4-BE49-F238E27FC236}">
                      <a16:creationId xmlns:a16="http://schemas.microsoft.com/office/drawing/2014/main" xmlns="" id="{554E8EC1-082C-434E-B128-2784B3F43A5C}"/>
                    </a:ext>
                  </a:extLst>
                </p:cNvPr>
                <p:cNvSpPr txBox="1"/>
                <p:nvPr/>
              </p:nvSpPr>
              <p:spPr>
                <a:xfrm>
                  <a:off x="4218" y="2937"/>
                  <a:ext cx="2000" cy="921"/>
                </a:xfrm>
                <a:prstGeom prst="rect">
                  <a:avLst/>
                </a:prstGeom>
                <a:noFill/>
              </p:spPr>
              <p:txBody>
                <a:bodyPr wrap="square" rtlCol="0">
                  <a:spAutoFit/>
                  <a:scene3d>
                    <a:camera prst="orthographicFront"/>
                    <a:lightRig rig="threePt" dir="t"/>
                  </a:scene3d>
                </a:bodyPr>
                <a:lstStyle/>
                <a:p>
                  <a:pPr algn="ctr"/>
                  <a:r>
                    <a:rPr lang="en-US" altLang="zh-CN" sz="32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1</a:t>
                  </a:r>
                  <a:r>
                    <a:rPr lang="zh-CN" altLang="en-US" sz="32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辆</a:t>
                  </a:r>
                </a:p>
              </p:txBody>
            </p:sp>
            <p:sp>
              <p:nvSpPr>
                <p:cNvPr id="15" name="下箭头 13">
                  <a:extLst>
                    <a:ext uri="{FF2B5EF4-FFF2-40B4-BE49-F238E27FC236}">
                      <a16:creationId xmlns:a16="http://schemas.microsoft.com/office/drawing/2014/main" xmlns="" id="{51218AF9-1216-430D-BE8A-09F63C0EA929}"/>
                    </a:ext>
                  </a:extLst>
                </p:cNvPr>
                <p:cNvSpPr/>
                <p:nvPr/>
              </p:nvSpPr>
              <p:spPr>
                <a:xfrm rot="16200000" flipH="1">
                  <a:off x="3386" y="2838"/>
                  <a:ext cx="541" cy="1311"/>
                </a:xfrm>
                <a:prstGeom prst="downArrow">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500" dirty="0"/>
                </a:p>
              </p:txBody>
            </p:sp>
          </p:grpSp>
          <p:sp>
            <p:nvSpPr>
              <p:cNvPr id="11" name="文本框 10">
                <a:extLst>
                  <a:ext uri="{FF2B5EF4-FFF2-40B4-BE49-F238E27FC236}">
                    <a16:creationId xmlns:a16="http://schemas.microsoft.com/office/drawing/2014/main" xmlns="" id="{37382CA1-EF28-43E9-82F4-9D882F2696A8}"/>
                  </a:ext>
                </a:extLst>
              </p:cNvPr>
              <p:cNvSpPr txBox="1"/>
              <p:nvPr/>
            </p:nvSpPr>
            <p:spPr>
              <a:xfrm>
                <a:off x="886" y="2869"/>
                <a:ext cx="2529" cy="921"/>
              </a:xfrm>
              <a:prstGeom prst="rect">
                <a:avLst/>
              </a:prstGeom>
              <a:noFill/>
            </p:spPr>
            <p:txBody>
              <a:bodyPr wrap="square" rtlCol="0">
                <a:spAutoFit/>
              </a:bodyPr>
              <a:lstStyle/>
              <a:p>
                <a:pPr algn="ctr"/>
                <a:r>
                  <a:rPr lang="zh-CN" altLang="en-US" sz="3200" dirty="0">
                    <a:effectLst>
                      <a:outerShdw blurRad="38100" dist="19050" dir="2700000" algn="tl" rotWithShape="0">
                        <a:schemeClr val="dk1">
                          <a:alpha val="40000"/>
                        </a:schemeClr>
                      </a:outerShdw>
                    </a:effectLst>
                  </a:rPr>
                  <a:t>中国：</a:t>
                </a:r>
              </a:p>
            </p:txBody>
          </p:sp>
        </p:grpSp>
        <p:grpSp>
          <p:nvGrpSpPr>
            <p:cNvPr id="16" name="组合 33">
              <a:extLst>
                <a:ext uri="{FF2B5EF4-FFF2-40B4-BE49-F238E27FC236}">
                  <a16:creationId xmlns:a16="http://schemas.microsoft.com/office/drawing/2014/main" xmlns="" id="{9DBCB156-8F79-4162-AC78-730A38007500}"/>
                </a:ext>
              </a:extLst>
            </p:cNvPr>
            <p:cNvGrpSpPr/>
            <p:nvPr/>
          </p:nvGrpSpPr>
          <p:grpSpPr>
            <a:xfrm>
              <a:off x="409575" y="1381760"/>
              <a:ext cx="3619757" cy="635000"/>
              <a:chOff x="-430752" y="2486489"/>
              <a:chExt cx="1821133" cy="576000"/>
            </a:xfrm>
          </p:grpSpPr>
          <p:grpSp>
            <p:nvGrpSpPr>
              <p:cNvPr id="17" name="组合 11">
                <a:extLst>
                  <a:ext uri="{FF2B5EF4-FFF2-40B4-BE49-F238E27FC236}">
                    <a16:creationId xmlns:a16="http://schemas.microsoft.com/office/drawing/2014/main" xmlns="" id="{B9C2ADE7-14D8-4FB2-928D-E80214A6D1EC}"/>
                  </a:ext>
                </a:extLst>
              </p:cNvPr>
              <p:cNvGrpSpPr/>
              <p:nvPr/>
            </p:nvGrpSpPr>
            <p:grpSpPr>
              <a:xfrm>
                <a:off x="-430752" y="2486489"/>
                <a:ext cx="1821133" cy="576000"/>
                <a:chOff x="-502190" y="1055416"/>
                <a:chExt cx="1821133" cy="672358"/>
              </a:xfrm>
            </p:grpSpPr>
            <p:sp>
              <p:nvSpPr>
                <p:cNvPr id="19" name="圆角矩形 64">
                  <a:extLst>
                    <a:ext uri="{FF2B5EF4-FFF2-40B4-BE49-F238E27FC236}">
                      <a16:creationId xmlns:a16="http://schemas.microsoft.com/office/drawing/2014/main" xmlns="" id="{49EE0119-0F93-441A-88FC-DAACB379014D}"/>
                    </a:ext>
                  </a:extLst>
                </p:cNvPr>
                <p:cNvSpPr/>
                <p:nvPr/>
              </p:nvSpPr>
              <p:spPr>
                <a:xfrm>
                  <a:off x="-502190" y="1055416"/>
                  <a:ext cx="1821133" cy="672358"/>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65">
                  <a:extLst>
                    <a:ext uri="{FF2B5EF4-FFF2-40B4-BE49-F238E27FC236}">
                      <a16:creationId xmlns:a16="http://schemas.microsoft.com/office/drawing/2014/main" xmlns="" id="{C80EF177-E729-4D22-BDDD-97C7FCFA87B4}"/>
                    </a:ext>
                  </a:extLst>
                </p:cNvPr>
                <p:cNvSpPr/>
                <p:nvPr/>
              </p:nvSpPr>
              <p:spPr>
                <a:xfrm>
                  <a:off x="-454537" y="1126013"/>
                  <a:ext cx="1706260" cy="50426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pitchFamily="49" charset="-122"/>
                    <a:ea typeface="黑体" panose="02010609060101010101" pitchFamily="49" charset="-122"/>
                  </a:endParaRPr>
                </a:p>
              </p:txBody>
            </p:sp>
          </p:grpSp>
          <p:sp>
            <p:nvSpPr>
              <p:cNvPr id="18" name="矩形 17">
                <a:extLst>
                  <a:ext uri="{FF2B5EF4-FFF2-40B4-BE49-F238E27FC236}">
                    <a16:creationId xmlns:a16="http://schemas.microsoft.com/office/drawing/2014/main" xmlns="" id="{1F048F83-70D0-46C6-9E47-8BBA17EC46F1}"/>
                  </a:ext>
                </a:extLst>
              </p:cNvPr>
              <p:cNvSpPr/>
              <p:nvPr/>
            </p:nvSpPr>
            <p:spPr>
              <a:xfrm>
                <a:off x="-411433" y="2518743"/>
                <a:ext cx="1678837" cy="515756"/>
              </a:xfrm>
              <a:prstGeom prst="rect">
                <a:avLst/>
              </a:prstGeom>
            </p:spPr>
            <p:txBody>
              <a:bodyPr wrap="square">
                <a:spAutoFit/>
              </a:bodyPr>
              <a:lstStyle/>
              <a:p>
                <a:pPr algn="ctr"/>
                <a:r>
                  <a:rPr lang="en-US" altLang="zh-CN" sz="2800" b="1" dirty="0">
                    <a:solidFill>
                      <a:schemeClr val="lt1"/>
                    </a:solidFill>
                    <a:latin typeface="微软雅黑" panose="020B0503020204020204" pitchFamily="34" charset="-122"/>
                    <a:ea typeface="微软雅黑" panose="020B0503020204020204" pitchFamily="34" charset="-122"/>
                  </a:rPr>
                  <a:t>70</a:t>
                </a:r>
                <a:r>
                  <a:rPr lang="zh-CN" altLang="en-US" sz="2800" b="1" dirty="0">
                    <a:solidFill>
                      <a:schemeClr val="lt1"/>
                    </a:solidFill>
                    <a:latin typeface="微软雅黑" panose="020B0503020204020204" pitchFamily="34" charset="-122"/>
                    <a:ea typeface="微软雅黑" panose="020B0503020204020204" pitchFamily="34" charset="-122"/>
                  </a:rPr>
                  <a:t>年代汽车生产</a:t>
                </a:r>
              </a:p>
            </p:txBody>
          </p:sp>
        </p:grpSp>
        <p:grpSp>
          <p:nvGrpSpPr>
            <p:cNvPr id="21" name="组合 20">
              <a:extLst>
                <a:ext uri="{FF2B5EF4-FFF2-40B4-BE49-F238E27FC236}">
                  <a16:creationId xmlns:a16="http://schemas.microsoft.com/office/drawing/2014/main" xmlns="" id="{56DE7222-15BA-4B06-8588-904355F0F66F}"/>
                </a:ext>
              </a:extLst>
            </p:cNvPr>
            <p:cNvGrpSpPr/>
            <p:nvPr/>
          </p:nvGrpSpPr>
          <p:grpSpPr>
            <a:xfrm>
              <a:off x="6153151" y="2094866"/>
              <a:ext cx="4524375" cy="1469391"/>
              <a:chOff x="9780" y="3269"/>
              <a:chExt cx="7125" cy="2314"/>
            </a:xfrm>
          </p:grpSpPr>
          <p:pic>
            <p:nvPicPr>
              <p:cNvPr id="22" name="图片 21" descr="15">
                <a:extLst>
                  <a:ext uri="{FF2B5EF4-FFF2-40B4-BE49-F238E27FC236}">
                    <a16:creationId xmlns:a16="http://schemas.microsoft.com/office/drawing/2014/main" xmlns="" id="{79B005D8-3E8B-4464-BF4F-24E35B4162F7}"/>
                  </a:ext>
                </a:extLst>
              </p:cNvPr>
              <p:cNvPicPr>
                <a:picLocks noChangeAspect="1"/>
              </p:cNvPicPr>
              <p:nvPr/>
            </p:nvPicPr>
            <p:blipFill>
              <a:blip r:embed="rId3" cstate="print"/>
              <a:stretch>
                <a:fillRect/>
              </a:stretch>
            </p:blipFill>
            <p:spPr>
              <a:xfrm>
                <a:off x="12014" y="3269"/>
                <a:ext cx="1809" cy="1728"/>
              </a:xfrm>
              <a:prstGeom prst="rect">
                <a:avLst/>
              </a:prstGeom>
              <a:ln>
                <a:noFill/>
              </a:ln>
              <a:effectLst>
                <a:softEdge rad="112500"/>
              </a:effectLst>
            </p:spPr>
          </p:pic>
          <p:sp>
            <p:nvSpPr>
              <p:cNvPr id="23" name="下箭头 18">
                <a:extLst>
                  <a:ext uri="{FF2B5EF4-FFF2-40B4-BE49-F238E27FC236}">
                    <a16:creationId xmlns:a16="http://schemas.microsoft.com/office/drawing/2014/main" xmlns="" id="{A3A08234-62B1-4CE8-AAC5-BF4E6A8A046D}"/>
                  </a:ext>
                </a:extLst>
              </p:cNvPr>
              <p:cNvSpPr/>
              <p:nvPr/>
            </p:nvSpPr>
            <p:spPr>
              <a:xfrm rot="16200000" flipH="1">
                <a:off x="14379" y="3665"/>
                <a:ext cx="541" cy="1331"/>
              </a:xfrm>
              <a:prstGeom prst="downArrow">
                <a:avLst/>
              </a:prstGeom>
              <a:solidFill>
                <a:srgbClr val="C00000"/>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sz="1500" dirty="0"/>
              </a:p>
            </p:txBody>
          </p:sp>
          <p:sp>
            <p:nvSpPr>
              <p:cNvPr id="24" name="文本框 23">
                <a:extLst>
                  <a:ext uri="{FF2B5EF4-FFF2-40B4-BE49-F238E27FC236}">
                    <a16:creationId xmlns:a16="http://schemas.microsoft.com/office/drawing/2014/main" xmlns="" id="{B45D5B7E-22AC-4FB6-A616-EDE1F215BDB1}"/>
                  </a:ext>
                </a:extLst>
              </p:cNvPr>
              <p:cNvSpPr txBox="1"/>
              <p:nvPr/>
            </p:nvSpPr>
            <p:spPr>
              <a:xfrm>
                <a:off x="9780" y="3837"/>
                <a:ext cx="2430" cy="921"/>
              </a:xfrm>
              <a:prstGeom prst="rect">
                <a:avLst/>
              </a:prstGeom>
              <a:noFill/>
            </p:spPr>
            <p:txBody>
              <a:bodyPr wrap="square" rtlCol="0">
                <a:spAutoFit/>
                <a:scene3d>
                  <a:camera prst="orthographicFront"/>
                  <a:lightRig rig="threePt" dir="t"/>
                </a:scene3d>
              </a:bodyPr>
              <a:lstStyle/>
              <a:p>
                <a:pPr algn="ctr"/>
                <a:r>
                  <a:rPr lang="zh-CN" altLang="en-US" sz="32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法国：</a:t>
                </a:r>
              </a:p>
            </p:txBody>
          </p:sp>
          <p:pic>
            <p:nvPicPr>
              <p:cNvPr id="25" name="图片 24" descr="14_副本_副本">
                <a:extLst>
                  <a:ext uri="{FF2B5EF4-FFF2-40B4-BE49-F238E27FC236}">
                    <a16:creationId xmlns:a16="http://schemas.microsoft.com/office/drawing/2014/main" xmlns="" id="{30E43069-8399-4D27-BE86-E5003CC29DBF}"/>
                  </a:ext>
                </a:extLst>
              </p:cNvPr>
              <p:cNvPicPr>
                <a:picLocks noChangeAspect="1"/>
              </p:cNvPicPr>
              <p:nvPr/>
            </p:nvPicPr>
            <p:blipFill>
              <a:blip r:embed="rId4" cstate="print"/>
              <a:stretch>
                <a:fillRect/>
              </a:stretch>
            </p:blipFill>
            <p:spPr>
              <a:xfrm>
                <a:off x="15808" y="3657"/>
                <a:ext cx="1097" cy="1282"/>
              </a:xfrm>
              <a:prstGeom prst="rect">
                <a:avLst/>
              </a:prstGeom>
            </p:spPr>
          </p:pic>
          <p:sp>
            <p:nvSpPr>
              <p:cNvPr id="26" name="文本框 25">
                <a:extLst>
                  <a:ext uri="{FF2B5EF4-FFF2-40B4-BE49-F238E27FC236}">
                    <a16:creationId xmlns:a16="http://schemas.microsoft.com/office/drawing/2014/main" xmlns="" id="{877DCE0D-A3C1-4F42-874A-4A73A7AC5835}"/>
                  </a:ext>
                </a:extLst>
              </p:cNvPr>
              <p:cNvSpPr txBox="1"/>
              <p:nvPr/>
            </p:nvSpPr>
            <p:spPr>
              <a:xfrm>
                <a:off x="11469" y="4856"/>
                <a:ext cx="2736" cy="727"/>
              </a:xfrm>
              <a:prstGeom prst="rect">
                <a:avLst/>
              </a:prstGeom>
              <a:noFill/>
            </p:spPr>
            <p:txBody>
              <a:bodyPr wrap="square" rtlCol="0">
                <a:spAutoFit/>
                <a:scene3d>
                  <a:camera prst="orthographicFront"/>
                  <a:lightRig rig="threePt" dir="t"/>
                </a:scene3d>
              </a:bodyPr>
              <a:lstStyle/>
              <a:p>
                <a:pPr algn="ctr"/>
                <a:r>
                  <a:rPr lang="en-US" altLang="zh-CN" sz="24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100</a:t>
                </a:r>
                <a:r>
                  <a:rPr lang="zh-CN" altLang="en-US" sz="24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万吨</a:t>
                </a:r>
              </a:p>
            </p:txBody>
          </p:sp>
        </p:grpSp>
        <p:pic>
          <p:nvPicPr>
            <p:cNvPr id="27" name="图片 26" descr="15">
              <a:extLst>
                <a:ext uri="{FF2B5EF4-FFF2-40B4-BE49-F238E27FC236}">
                  <a16:creationId xmlns:a16="http://schemas.microsoft.com/office/drawing/2014/main" xmlns="" id="{9D1F5653-C9E1-407B-BCB4-6DD46FEB0A9C}"/>
                </a:ext>
              </a:extLst>
            </p:cNvPr>
            <p:cNvPicPr>
              <a:picLocks noChangeAspect="1"/>
            </p:cNvPicPr>
            <p:nvPr/>
          </p:nvPicPr>
          <p:blipFill>
            <a:blip r:embed="rId3" cstate="print"/>
            <a:stretch>
              <a:fillRect/>
            </a:stretch>
          </p:blipFill>
          <p:spPr>
            <a:xfrm>
              <a:off x="7585711" y="3709348"/>
              <a:ext cx="1148715" cy="1097280"/>
            </a:xfrm>
            <a:prstGeom prst="rect">
              <a:avLst/>
            </a:prstGeom>
            <a:ln>
              <a:noFill/>
            </a:ln>
            <a:effectLst>
              <a:softEdge rad="112500"/>
            </a:effectLst>
          </p:spPr>
        </p:pic>
        <p:sp>
          <p:nvSpPr>
            <p:cNvPr id="28" name="下箭头 25">
              <a:extLst>
                <a:ext uri="{FF2B5EF4-FFF2-40B4-BE49-F238E27FC236}">
                  <a16:creationId xmlns:a16="http://schemas.microsoft.com/office/drawing/2014/main" xmlns="" id="{B0DD25EB-9984-4EA5-ACE1-3C15F3A66F8C}"/>
                </a:ext>
              </a:extLst>
            </p:cNvPr>
            <p:cNvSpPr/>
            <p:nvPr/>
          </p:nvSpPr>
          <p:spPr>
            <a:xfrm rot="16200000" flipH="1">
              <a:off x="9076691" y="3983034"/>
              <a:ext cx="343535" cy="819151"/>
            </a:xfrm>
            <a:prstGeom prst="downArrow">
              <a:avLst/>
            </a:prstGeom>
            <a:solidFill>
              <a:srgbClr val="C00000"/>
            </a:solidFill>
          </p:spPr>
          <p:style>
            <a:lnRef idx="3">
              <a:schemeClr val="lt1"/>
            </a:lnRef>
            <a:fillRef idx="1">
              <a:schemeClr val="accent6"/>
            </a:fillRef>
            <a:effectRef idx="1">
              <a:schemeClr val="accent6"/>
            </a:effectRef>
            <a:fontRef idx="minor">
              <a:schemeClr val="lt1"/>
            </a:fontRef>
          </p:style>
          <p:txBody>
            <a:bodyPr lIns="91438" tIns="45719" rIns="91438" bIns="45719" rtlCol="0" anchor="ctr"/>
            <a:lstStyle/>
            <a:p>
              <a:pPr algn="ctr"/>
              <a:endParaRPr lang="zh-CN" altLang="en-US" sz="1500" dirty="0"/>
            </a:p>
          </p:txBody>
        </p:sp>
        <p:sp>
          <p:nvSpPr>
            <p:cNvPr id="29" name="文本框 28">
              <a:extLst>
                <a:ext uri="{FF2B5EF4-FFF2-40B4-BE49-F238E27FC236}">
                  <a16:creationId xmlns:a16="http://schemas.microsoft.com/office/drawing/2014/main" xmlns="" id="{269DBCBA-A2C5-496D-A3AC-80695F500DAF}"/>
                </a:ext>
              </a:extLst>
            </p:cNvPr>
            <p:cNvSpPr txBox="1"/>
            <p:nvPr/>
          </p:nvSpPr>
          <p:spPr>
            <a:xfrm>
              <a:off x="6086476" y="4066219"/>
              <a:ext cx="1678941" cy="584835"/>
            </a:xfrm>
            <a:prstGeom prst="rect">
              <a:avLst/>
            </a:prstGeom>
            <a:noFill/>
          </p:spPr>
          <p:txBody>
            <a:bodyPr wrap="square" lIns="91438" tIns="45719" rIns="91438" bIns="45719" rtlCol="0">
              <a:spAutoFit/>
              <a:scene3d>
                <a:camera prst="orthographicFront"/>
                <a:lightRig rig="threePt" dir="t"/>
              </a:scene3d>
            </a:bodyPr>
            <a:lstStyle/>
            <a:p>
              <a:pPr algn="ctr"/>
              <a:r>
                <a:rPr lang="zh-CN" altLang="en-US" sz="32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中国：</a:t>
              </a:r>
            </a:p>
          </p:txBody>
        </p:sp>
        <p:pic>
          <p:nvPicPr>
            <p:cNvPr id="30" name="图片 29" descr="14_副本_副本">
              <a:extLst>
                <a:ext uri="{FF2B5EF4-FFF2-40B4-BE49-F238E27FC236}">
                  <a16:creationId xmlns:a16="http://schemas.microsoft.com/office/drawing/2014/main" xmlns="" id="{804F40D1-A30F-44F1-A70C-3540C144E1BE}"/>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9909177" y="3752851"/>
              <a:ext cx="503543" cy="588323"/>
            </a:xfrm>
            <a:prstGeom prst="rect">
              <a:avLst/>
            </a:prstGeom>
          </p:spPr>
        </p:pic>
        <p:sp>
          <p:nvSpPr>
            <p:cNvPr id="31" name="文本框 30">
              <a:extLst>
                <a:ext uri="{FF2B5EF4-FFF2-40B4-BE49-F238E27FC236}">
                  <a16:creationId xmlns:a16="http://schemas.microsoft.com/office/drawing/2014/main" xmlns="" id="{01231681-6B1D-4436-A504-EC50BC770A90}"/>
                </a:ext>
              </a:extLst>
            </p:cNvPr>
            <p:cNvSpPr txBox="1"/>
            <p:nvPr/>
          </p:nvSpPr>
          <p:spPr>
            <a:xfrm>
              <a:off x="7329171" y="4717094"/>
              <a:ext cx="1649095" cy="461665"/>
            </a:xfrm>
            <a:prstGeom prst="rect">
              <a:avLst/>
            </a:prstGeom>
            <a:noFill/>
          </p:spPr>
          <p:txBody>
            <a:bodyPr wrap="square" lIns="91438" tIns="45719" rIns="91438" bIns="45719" rtlCol="0">
              <a:spAutoFit/>
              <a:scene3d>
                <a:camera prst="orthographicFront"/>
                <a:lightRig rig="threePt" dir="t"/>
              </a:scene3d>
            </a:bodyPr>
            <a:lstStyle/>
            <a:p>
              <a:pPr algn="ctr"/>
              <a:r>
                <a:rPr lang="en-US" altLang="zh-CN" sz="24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100</a:t>
              </a:r>
              <a:r>
                <a:rPr lang="zh-CN" altLang="en-US" sz="2400" dirty="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万吨</a:t>
              </a:r>
            </a:p>
          </p:txBody>
        </p:sp>
        <p:grpSp>
          <p:nvGrpSpPr>
            <p:cNvPr id="32" name="组合 33">
              <a:extLst>
                <a:ext uri="{FF2B5EF4-FFF2-40B4-BE49-F238E27FC236}">
                  <a16:creationId xmlns:a16="http://schemas.microsoft.com/office/drawing/2014/main" xmlns="" id="{B26F58FD-1329-4D52-AD25-7C6654422FA4}"/>
                </a:ext>
              </a:extLst>
            </p:cNvPr>
            <p:cNvGrpSpPr/>
            <p:nvPr/>
          </p:nvGrpSpPr>
          <p:grpSpPr>
            <a:xfrm>
              <a:off x="6149975" y="1390017"/>
              <a:ext cx="3336925" cy="635001"/>
              <a:chOff x="-430751" y="2486489"/>
              <a:chExt cx="1600886" cy="576000"/>
            </a:xfrm>
          </p:grpSpPr>
          <p:grpSp>
            <p:nvGrpSpPr>
              <p:cNvPr id="33" name="组合 11">
                <a:extLst>
                  <a:ext uri="{FF2B5EF4-FFF2-40B4-BE49-F238E27FC236}">
                    <a16:creationId xmlns:a16="http://schemas.microsoft.com/office/drawing/2014/main" xmlns="" id="{5FF06BD0-A6D8-4489-9D1E-58B997738944}"/>
                  </a:ext>
                </a:extLst>
              </p:cNvPr>
              <p:cNvGrpSpPr/>
              <p:nvPr/>
            </p:nvGrpSpPr>
            <p:grpSpPr>
              <a:xfrm>
                <a:off x="-430751" y="2486489"/>
                <a:ext cx="1600886" cy="576000"/>
                <a:chOff x="-502189" y="1055416"/>
                <a:chExt cx="1600886" cy="672358"/>
              </a:xfrm>
            </p:grpSpPr>
            <p:sp>
              <p:nvSpPr>
                <p:cNvPr id="35" name="圆角矩形 32">
                  <a:extLst>
                    <a:ext uri="{FF2B5EF4-FFF2-40B4-BE49-F238E27FC236}">
                      <a16:creationId xmlns:a16="http://schemas.microsoft.com/office/drawing/2014/main" xmlns="" id="{37657998-9F40-4F34-9DC7-C5CCD5C28080}"/>
                    </a:ext>
                  </a:extLst>
                </p:cNvPr>
                <p:cNvSpPr/>
                <p:nvPr/>
              </p:nvSpPr>
              <p:spPr>
                <a:xfrm>
                  <a:off x="-502189" y="1055416"/>
                  <a:ext cx="1600886" cy="672358"/>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3">
                  <a:extLst>
                    <a:ext uri="{FF2B5EF4-FFF2-40B4-BE49-F238E27FC236}">
                      <a16:creationId xmlns:a16="http://schemas.microsoft.com/office/drawing/2014/main" xmlns="" id="{DB1DA4DD-3809-4920-9B6B-FC002B259DC5}"/>
                    </a:ext>
                  </a:extLst>
                </p:cNvPr>
                <p:cNvSpPr/>
                <p:nvPr/>
              </p:nvSpPr>
              <p:spPr>
                <a:xfrm>
                  <a:off x="-454536" y="1126013"/>
                  <a:ext cx="1503004" cy="504269"/>
                </a:xfrm>
                <a:prstGeom prst="round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黑体" panose="02010609060101010101" pitchFamily="49" charset="-122"/>
                    <a:ea typeface="黑体" panose="02010609060101010101" pitchFamily="49" charset="-122"/>
                  </a:endParaRPr>
                </a:p>
              </p:txBody>
            </p:sp>
          </p:grpSp>
          <p:sp>
            <p:nvSpPr>
              <p:cNvPr id="34" name="矩形 33">
                <a:extLst>
                  <a:ext uri="{FF2B5EF4-FFF2-40B4-BE49-F238E27FC236}">
                    <a16:creationId xmlns:a16="http://schemas.microsoft.com/office/drawing/2014/main" xmlns="" id="{626A5664-54B4-4C96-A0DB-28BCA9A48228}"/>
                  </a:ext>
                </a:extLst>
              </p:cNvPr>
              <p:cNvSpPr/>
              <p:nvPr/>
            </p:nvSpPr>
            <p:spPr>
              <a:xfrm>
                <a:off x="-411433" y="2518744"/>
                <a:ext cx="1561819" cy="474605"/>
              </a:xfrm>
              <a:prstGeom prst="rect">
                <a:avLst/>
              </a:prstGeom>
            </p:spPr>
            <p:txBody>
              <a:bodyPr wrap="square">
                <a:spAutoFit/>
              </a:bodyPr>
              <a:lstStyle/>
              <a:p>
                <a:pPr algn="ctr"/>
                <a:r>
                  <a:rPr lang="en-US" altLang="zh-CN" sz="2800" b="1" dirty="0">
                    <a:solidFill>
                      <a:schemeClr val="lt1"/>
                    </a:solidFill>
                    <a:latin typeface="微软雅黑" panose="020B0503020204020204" pitchFamily="34" charset="-122"/>
                    <a:ea typeface="微软雅黑" panose="020B0503020204020204" pitchFamily="34" charset="-122"/>
                  </a:rPr>
                  <a:t>70</a:t>
                </a:r>
                <a:r>
                  <a:rPr lang="zh-CN" altLang="en-US" sz="2800" b="1" dirty="0">
                    <a:solidFill>
                      <a:schemeClr val="lt1"/>
                    </a:solidFill>
                    <a:latin typeface="微软雅黑" panose="020B0503020204020204" pitchFamily="34" charset="-122"/>
                    <a:ea typeface="微软雅黑" panose="020B0503020204020204" pitchFamily="34" charset="-122"/>
                  </a:rPr>
                  <a:t>年代钢材生产</a:t>
                </a:r>
              </a:p>
            </p:txBody>
          </p:sp>
        </p:grpSp>
        <p:sp>
          <p:nvSpPr>
            <p:cNvPr id="37" name="矩形 36">
              <a:extLst>
                <a:ext uri="{FF2B5EF4-FFF2-40B4-BE49-F238E27FC236}">
                  <a16:creationId xmlns:a16="http://schemas.microsoft.com/office/drawing/2014/main" xmlns="" id="{9E33B5A0-F529-43AA-8B9D-F20C8821CCFF}"/>
                </a:ext>
              </a:extLst>
            </p:cNvPr>
            <p:cNvSpPr/>
            <p:nvPr/>
          </p:nvSpPr>
          <p:spPr>
            <a:xfrm>
              <a:off x="1724024" y="5488991"/>
              <a:ext cx="9366254" cy="639099"/>
            </a:xfrm>
            <a:prstGeom prst="rect">
              <a:avLst/>
            </a:prstGeom>
          </p:spPr>
          <p:txBody>
            <a:bodyPr wrap="square" lIns="91438" tIns="45719" rIns="91438" bIns="45719">
              <a:spAutoFit/>
            </a:bodyPr>
            <a:lstStyle/>
            <a:p>
              <a:pPr algn="ctr">
                <a:lnSpc>
                  <a:spcPct val="150000"/>
                </a:lnSpc>
              </a:pPr>
              <a:r>
                <a:rPr lang="en-US" altLang="zh-CN" sz="2400" b="1" dirty="0">
                  <a:solidFill>
                    <a:schemeClr val="bg1"/>
                  </a:solidFill>
                  <a:latin typeface="微软雅黑" panose="020B0503020204020204" pitchFamily="34" charset="-122"/>
                  <a:ea typeface="微软雅黑" panose="020B0503020204020204" pitchFamily="34" charset="-122"/>
                </a:rPr>
                <a:t>20</a:t>
              </a:r>
              <a:r>
                <a:rPr lang="zh-CN" altLang="en-US" sz="2400" b="1" dirty="0">
                  <a:solidFill>
                    <a:schemeClr val="bg1"/>
                  </a:solidFill>
                  <a:latin typeface="微软雅黑" panose="020B0503020204020204" pitchFamily="34" charset="-122"/>
                  <a:ea typeface="微软雅黑" panose="020B0503020204020204" pitchFamily="34" charset="-122"/>
                </a:rPr>
                <a:t>世纪</a:t>
              </a:r>
              <a:r>
                <a:rPr lang="en-US" altLang="zh-CN" sz="2400" b="1" dirty="0">
                  <a:solidFill>
                    <a:schemeClr val="bg1"/>
                  </a:solidFill>
                  <a:latin typeface="微软雅黑" panose="020B0503020204020204" pitchFamily="34" charset="-122"/>
                  <a:ea typeface="微软雅黑" panose="020B0503020204020204" pitchFamily="34" charset="-122"/>
                </a:rPr>
                <a:t>70</a:t>
              </a:r>
              <a:r>
                <a:rPr lang="zh-CN" altLang="en-US" sz="2400" b="1" dirty="0">
                  <a:solidFill>
                    <a:schemeClr val="bg1"/>
                  </a:solidFill>
                  <a:latin typeface="微软雅黑" panose="020B0503020204020204" pitchFamily="34" charset="-122"/>
                  <a:ea typeface="微软雅黑" panose="020B0503020204020204" pitchFamily="34" charset="-122"/>
                </a:rPr>
                <a:t>年代，</a:t>
              </a:r>
              <a:r>
                <a:rPr lang="zh-CN" altLang="zh-CN" sz="2400" b="1" dirty="0">
                  <a:solidFill>
                    <a:schemeClr val="bg1"/>
                  </a:solidFill>
                  <a:latin typeface="微软雅黑" panose="020B0503020204020204" pitchFamily="34" charset="-122"/>
                  <a:ea typeface="微软雅黑" panose="020B0503020204020204" pitchFamily="34" charset="-122"/>
                </a:rPr>
                <a:t>我国科技发展水平落后发达国家40年左右</a:t>
              </a:r>
              <a:endParaRPr lang="zh-CN" altLang="en-US" sz="2400" dirty="0">
                <a:solidFill>
                  <a:schemeClr val="bg1"/>
                </a:solidFill>
              </a:endParaRPr>
            </a:p>
          </p:txBody>
        </p:sp>
        <p:sp>
          <p:nvSpPr>
            <p:cNvPr id="38" name="TextBox 47">
              <a:extLst>
                <a:ext uri="{FF2B5EF4-FFF2-40B4-BE49-F238E27FC236}">
                  <a16:creationId xmlns:a16="http://schemas.microsoft.com/office/drawing/2014/main" xmlns="" id="{7FDD531D-90C3-43B5-A6EA-FAE1A3AF201F}"/>
                </a:ext>
              </a:extLst>
            </p:cNvPr>
            <p:cNvSpPr txBox="1"/>
            <p:nvPr/>
          </p:nvSpPr>
          <p:spPr>
            <a:xfrm>
              <a:off x="2790826" y="2352675"/>
              <a:ext cx="1104900" cy="384719"/>
            </a:xfrm>
            <a:prstGeom prst="rect">
              <a:avLst/>
            </a:prstGeom>
            <a:noFill/>
          </p:spPr>
          <p:txBody>
            <a:bodyPr wrap="square" lIns="91438" tIns="45719" rIns="91438" bIns="45719" rtlCol="0">
              <a:spAutoFit/>
            </a:bodyPr>
            <a:lstStyle/>
            <a:p>
              <a:r>
                <a:rPr lang="zh-CN" altLang="en-US" dirty="0">
                  <a:latin typeface="黑体" panose="02010609060101010101" pitchFamily="49" charset="-122"/>
                  <a:ea typeface="黑体" panose="02010609060101010101" pitchFamily="49" charset="-122"/>
                </a:rPr>
                <a:t>年产</a:t>
              </a:r>
            </a:p>
          </p:txBody>
        </p:sp>
        <p:sp>
          <p:nvSpPr>
            <p:cNvPr id="39" name="TextBox 48">
              <a:extLst>
                <a:ext uri="{FF2B5EF4-FFF2-40B4-BE49-F238E27FC236}">
                  <a16:creationId xmlns:a16="http://schemas.microsoft.com/office/drawing/2014/main" xmlns="" id="{A2590C71-BB5D-4C15-9E14-71F8DAC7856F}"/>
                </a:ext>
              </a:extLst>
            </p:cNvPr>
            <p:cNvSpPr txBox="1"/>
            <p:nvPr/>
          </p:nvSpPr>
          <p:spPr>
            <a:xfrm>
              <a:off x="2743201" y="3867151"/>
              <a:ext cx="1104900" cy="384719"/>
            </a:xfrm>
            <a:prstGeom prst="rect">
              <a:avLst/>
            </a:prstGeom>
            <a:noFill/>
          </p:spPr>
          <p:txBody>
            <a:bodyPr wrap="square" lIns="91438" tIns="45719" rIns="91438" bIns="45719" rtlCol="0">
              <a:spAutoFit/>
            </a:bodyPr>
            <a:lstStyle/>
            <a:p>
              <a:r>
                <a:rPr lang="zh-CN" altLang="en-US" dirty="0">
                  <a:latin typeface="黑体" panose="02010609060101010101" pitchFamily="49" charset="-122"/>
                  <a:ea typeface="黑体" panose="02010609060101010101" pitchFamily="49" charset="-122"/>
                </a:rPr>
                <a:t>年产</a:t>
              </a:r>
            </a:p>
          </p:txBody>
        </p:sp>
        <p:sp>
          <p:nvSpPr>
            <p:cNvPr id="40" name="TextBox 49">
              <a:extLst>
                <a:ext uri="{FF2B5EF4-FFF2-40B4-BE49-F238E27FC236}">
                  <a16:creationId xmlns:a16="http://schemas.microsoft.com/office/drawing/2014/main" xmlns="" id="{BD9D3710-A6D8-4207-AE47-8C7E1AD14CF3}"/>
                </a:ext>
              </a:extLst>
            </p:cNvPr>
            <p:cNvSpPr txBox="1"/>
            <p:nvPr/>
          </p:nvSpPr>
          <p:spPr>
            <a:xfrm>
              <a:off x="9867900" y="3114675"/>
              <a:ext cx="1562101" cy="384719"/>
            </a:xfrm>
            <a:prstGeom prst="rect">
              <a:avLst/>
            </a:prstGeom>
            <a:noFill/>
          </p:spPr>
          <p:txBody>
            <a:bodyPr wrap="square" lIns="91438" tIns="45719" rIns="91438" bIns="45719" rtlCol="0">
              <a:spAutoFit/>
            </a:bodyPr>
            <a:lstStyle/>
            <a:p>
              <a:r>
                <a:rPr lang="en-US" altLang="zh-CN" dirty="0">
                  <a:latin typeface="黑体" panose="02010609060101010101" pitchFamily="49" charset="-122"/>
                  <a:ea typeface="黑体" panose="02010609060101010101" pitchFamily="49" charset="-122"/>
                </a:rPr>
                <a:t>0.2</a:t>
              </a:r>
              <a:r>
                <a:rPr lang="zh-CN" altLang="en-US" dirty="0">
                  <a:latin typeface="黑体" panose="02010609060101010101" pitchFamily="49" charset="-122"/>
                  <a:ea typeface="黑体" panose="02010609060101010101" pitchFamily="49" charset="-122"/>
                </a:rPr>
                <a:t>万名工人</a:t>
              </a:r>
            </a:p>
          </p:txBody>
        </p:sp>
        <p:sp>
          <p:nvSpPr>
            <p:cNvPr id="41" name="TextBox 50">
              <a:extLst>
                <a:ext uri="{FF2B5EF4-FFF2-40B4-BE49-F238E27FC236}">
                  <a16:creationId xmlns:a16="http://schemas.microsoft.com/office/drawing/2014/main" xmlns="" id="{9BDE10D1-6421-4986-A86D-3414127FE73C}"/>
                </a:ext>
              </a:extLst>
            </p:cNvPr>
            <p:cNvSpPr txBox="1"/>
            <p:nvPr/>
          </p:nvSpPr>
          <p:spPr>
            <a:xfrm>
              <a:off x="9961871" y="4701513"/>
              <a:ext cx="1590676" cy="384719"/>
            </a:xfrm>
            <a:prstGeom prst="rect">
              <a:avLst/>
            </a:prstGeom>
            <a:noFill/>
          </p:spPr>
          <p:txBody>
            <a:bodyPr wrap="square" lIns="91438" tIns="45719" rIns="91438" bIns="45719" rtlCol="0">
              <a:spAutoFit/>
            </a:bodyPr>
            <a:lstStyle/>
            <a:p>
              <a:r>
                <a:rPr lang="zh-CN" altLang="en-US" dirty="0">
                  <a:latin typeface="黑体" panose="02010609060101010101" pitchFamily="49" charset="-122"/>
                  <a:ea typeface="黑体" panose="02010609060101010101" pitchFamily="49" charset="-122"/>
                </a:rPr>
                <a:t>约</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万名工人</a:t>
              </a:r>
            </a:p>
          </p:txBody>
        </p:sp>
        <p:sp>
          <p:nvSpPr>
            <p:cNvPr id="42" name="TextBox 51">
              <a:extLst>
                <a:ext uri="{FF2B5EF4-FFF2-40B4-BE49-F238E27FC236}">
                  <a16:creationId xmlns:a16="http://schemas.microsoft.com/office/drawing/2014/main" xmlns="" id="{EC5181D4-FD4F-4192-93B5-DDA11B5DDB5A}"/>
                </a:ext>
              </a:extLst>
            </p:cNvPr>
            <p:cNvSpPr txBox="1"/>
            <p:nvPr/>
          </p:nvSpPr>
          <p:spPr>
            <a:xfrm>
              <a:off x="8886826" y="2228851"/>
              <a:ext cx="1104900" cy="384719"/>
            </a:xfrm>
            <a:prstGeom prst="rect">
              <a:avLst/>
            </a:prstGeom>
            <a:noFill/>
          </p:spPr>
          <p:txBody>
            <a:bodyPr wrap="square" lIns="91438" tIns="45719" rIns="91438" bIns="45719" rtlCol="0">
              <a:spAutoFit/>
            </a:bodyPr>
            <a:lstStyle/>
            <a:p>
              <a:r>
                <a:rPr lang="zh-CN" altLang="en-US" dirty="0">
                  <a:latin typeface="黑体" panose="02010609060101010101" pitchFamily="49" charset="-122"/>
                  <a:ea typeface="黑体" panose="02010609060101010101" pitchFamily="49" charset="-122"/>
                </a:rPr>
                <a:t>需要</a:t>
              </a:r>
            </a:p>
          </p:txBody>
        </p:sp>
        <p:sp>
          <p:nvSpPr>
            <p:cNvPr id="43" name="TextBox 52">
              <a:extLst>
                <a:ext uri="{FF2B5EF4-FFF2-40B4-BE49-F238E27FC236}">
                  <a16:creationId xmlns:a16="http://schemas.microsoft.com/office/drawing/2014/main" xmlns="" id="{54A4C5D6-C3BB-4989-B03C-D805D73F8791}"/>
                </a:ext>
              </a:extLst>
            </p:cNvPr>
            <p:cNvSpPr txBox="1"/>
            <p:nvPr/>
          </p:nvSpPr>
          <p:spPr>
            <a:xfrm>
              <a:off x="8867775" y="3895726"/>
              <a:ext cx="1104900" cy="384719"/>
            </a:xfrm>
            <a:prstGeom prst="rect">
              <a:avLst/>
            </a:prstGeom>
            <a:noFill/>
          </p:spPr>
          <p:txBody>
            <a:bodyPr wrap="square" lIns="91438" tIns="45719" rIns="91438" bIns="45719" rtlCol="0">
              <a:spAutoFit/>
            </a:bodyPr>
            <a:lstStyle/>
            <a:p>
              <a:r>
                <a:rPr lang="zh-CN" altLang="en-US" dirty="0">
                  <a:latin typeface="黑体" panose="02010609060101010101" pitchFamily="49" charset="-122"/>
                  <a:ea typeface="黑体" panose="02010609060101010101" pitchFamily="49" charset="-122"/>
                </a:rPr>
                <a:t>需要</a:t>
              </a:r>
            </a:p>
          </p:txBody>
        </p:sp>
        <p:sp>
          <p:nvSpPr>
            <p:cNvPr id="44" name="TextBox 49">
              <a:extLst>
                <a:ext uri="{FF2B5EF4-FFF2-40B4-BE49-F238E27FC236}">
                  <a16:creationId xmlns:a16="http://schemas.microsoft.com/office/drawing/2014/main" xmlns="" id="{BA9B354F-7B5D-402A-8890-E82A4DDF0C0A}"/>
                </a:ext>
              </a:extLst>
            </p:cNvPr>
            <p:cNvSpPr txBox="1"/>
            <p:nvPr/>
          </p:nvSpPr>
          <p:spPr>
            <a:xfrm>
              <a:off x="1647190" y="3244851"/>
              <a:ext cx="1562101" cy="384719"/>
            </a:xfrm>
            <a:prstGeom prst="rect">
              <a:avLst/>
            </a:prstGeom>
            <a:noFill/>
          </p:spPr>
          <p:txBody>
            <a:bodyPr wrap="square" lIns="91438" tIns="45719" rIns="91438" bIns="45719" rtlCol="0">
              <a:spAutoFit/>
            </a:bodyPr>
            <a:lstStyle/>
            <a:p>
              <a:r>
                <a:rPr lang="en-US"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名工人</a:t>
              </a:r>
            </a:p>
          </p:txBody>
        </p:sp>
        <p:sp>
          <p:nvSpPr>
            <p:cNvPr id="45" name="TextBox 49">
              <a:extLst>
                <a:ext uri="{FF2B5EF4-FFF2-40B4-BE49-F238E27FC236}">
                  <a16:creationId xmlns:a16="http://schemas.microsoft.com/office/drawing/2014/main" xmlns="" id="{B9581503-5F64-4E37-A44D-C2680BB7CBB6}"/>
                </a:ext>
              </a:extLst>
            </p:cNvPr>
            <p:cNvSpPr txBox="1"/>
            <p:nvPr/>
          </p:nvSpPr>
          <p:spPr>
            <a:xfrm>
              <a:off x="1647190" y="4853941"/>
              <a:ext cx="1562101" cy="384719"/>
            </a:xfrm>
            <a:prstGeom prst="rect">
              <a:avLst/>
            </a:prstGeom>
            <a:noFill/>
          </p:spPr>
          <p:txBody>
            <a:bodyPr wrap="square" lIns="91438" tIns="45719" rIns="91438" bIns="45719" rtlCol="0">
              <a:spAutoFit/>
            </a:bodyPr>
            <a:lstStyle/>
            <a:p>
              <a:r>
                <a:rPr lang="en-US"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名工人</a:t>
              </a:r>
            </a:p>
          </p:txBody>
        </p:sp>
        <p:pic>
          <p:nvPicPr>
            <p:cNvPr id="46" name="图片 45" descr="14_副本_副本">
              <a:extLst>
                <a:ext uri="{FF2B5EF4-FFF2-40B4-BE49-F238E27FC236}">
                  <a16:creationId xmlns:a16="http://schemas.microsoft.com/office/drawing/2014/main" xmlns="" id="{732D4DB5-936E-47E4-BF2B-5EA2DDA2E253}"/>
                </a:ext>
              </a:extLst>
            </p:cNvPr>
            <p:cNvPicPr>
              <a:picLocks noChangeAspect="1"/>
            </p:cNvPicPr>
            <p:nvPr/>
          </p:nvPicPr>
          <p:blipFill>
            <a:blip r:embed="rId6" cstate="print"/>
            <a:stretch>
              <a:fillRect/>
            </a:stretch>
          </p:blipFill>
          <p:spPr>
            <a:xfrm>
              <a:off x="10752457" y="2362201"/>
              <a:ext cx="654364" cy="764540"/>
            </a:xfrm>
            <a:prstGeom prst="rect">
              <a:avLst/>
            </a:prstGeom>
          </p:spPr>
        </p:pic>
        <p:pic>
          <p:nvPicPr>
            <p:cNvPr id="47" name="图片 46" descr="14_副本_副本">
              <a:extLst>
                <a:ext uri="{FF2B5EF4-FFF2-40B4-BE49-F238E27FC236}">
                  <a16:creationId xmlns:a16="http://schemas.microsoft.com/office/drawing/2014/main" xmlns="" id="{8D63BCC7-7892-4339-9F5C-79FFACC78C61}"/>
                </a:ext>
              </a:extLst>
            </p:cNvPr>
            <p:cNvPicPr>
              <a:picLocks noChangeAspect="1"/>
            </p:cNvPicPr>
            <p:nvPr/>
          </p:nvPicPr>
          <p:blipFill>
            <a:blip r:embed="rId7" cstate="print"/>
            <a:stretch>
              <a:fillRect/>
            </a:stretch>
          </p:blipFill>
          <p:spPr>
            <a:xfrm>
              <a:off x="10380982" y="2367901"/>
              <a:ext cx="673943" cy="787415"/>
            </a:xfrm>
            <a:prstGeom prst="rect">
              <a:avLst/>
            </a:prstGeom>
          </p:spPr>
        </p:pic>
        <p:pic>
          <p:nvPicPr>
            <p:cNvPr id="48" name="图片 47" descr="14_副本_副本">
              <a:extLst>
                <a:ext uri="{FF2B5EF4-FFF2-40B4-BE49-F238E27FC236}">
                  <a16:creationId xmlns:a16="http://schemas.microsoft.com/office/drawing/2014/main" xmlns="" id="{325C004F-865F-4CD7-B9A4-41E8D23AD5E3}"/>
                </a:ext>
              </a:extLst>
            </p:cNvPr>
            <p:cNvPicPr>
              <a:picLocks noChangeAspect="1"/>
            </p:cNvPicPr>
            <p:nvPr/>
          </p:nvPicPr>
          <p:blipFill>
            <a:blip r:embed="rId8" cstate="print"/>
            <a:stretch>
              <a:fillRect/>
            </a:stretch>
          </p:blipFill>
          <p:spPr>
            <a:xfrm>
              <a:off x="9684751" y="2341251"/>
              <a:ext cx="647839" cy="756915"/>
            </a:xfrm>
            <a:prstGeom prst="rect">
              <a:avLst/>
            </a:prstGeom>
          </p:spPr>
        </p:pic>
        <p:pic>
          <p:nvPicPr>
            <p:cNvPr id="49" name="图片 48" descr="14_副本_副本">
              <a:extLst>
                <a:ext uri="{FF2B5EF4-FFF2-40B4-BE49-F238E27FC236}">
                  <a16:creationId xmlns:a16="http://schemas.microsoft.com/office/drawing/2014/main" xmlns="" id="{E1244AB0-7C9D-4185-93B2-95BF354369FB}"/>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10194926" y="3762376"/>
              <a:ext cx="503543" cy="588323"/>
            </a:xfrm>
            <a:prstGeom prst="rect">
              <a:avLst/>
            </a:prstGeom>
          </p:spPr>
        </p:pic>
        <p:pic>
          <p:nvPicPr>
            <p:cNvPr id="50" name="图片 49" descr="14_副本_副本">
              <a:extLst>
                <a:ext uri="{FF2B5EF4-FFF2-40B4-BE49-F238E27FC236}">
                  <a16:creationId xmlns:a16="http://schemas.microsoft.com/office/drawing/2014/main" xmlns="" id="{4A39E2F7-B0F2-4EB0-A187-2149DDB69FE0}"/>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10528302" y="3762376"/>
              <a:ext cx="503543" cy="588323"/>
            </a:xfrm>
            <a:prstGeom prst="rect">
              <a:avLst/>
            </a:prstGeom>
          </p:spPr>
        </p:pic>
        <p:pic>
          <p:nvPicPr>
            <p:cNvPr id="51" name="图片 50" descr="14_副本_副本">
              <a:extLst>
                <a:ext uri="{FF2B5EF4-FFF2-40B4-BE49-F238E27FC236}">
                  <a16:creationId xmlns:a16="http://schemas.microsoft.com/office/drawing/2014/main" xmlns="" id="{EEEBA733-6704-4E6A-B231-FA138979220F}"/>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11090277" y="3762376"/>
              <a:ext cx="503543" cy="588323"/>
            </a:xfrm>
            <a:prstGeom prst="rect">
              <a:avLst/>
            </a:prstGeom>
          </p:spPr>
        </p:pic>
        <p:pic>
          <p:nvPicPr>
            <p:cNvPr id="52" name="图片 51" descr="14_副本_副本">
              <a:extLst>
                <a:ext uri="{FF2B5EF4-FFF2-40B4-BE49-F238E27FC236}">
                  <a16:creationId xmlns:a16="http://schemas.microsoft.com/office/drawing/2014/main" xmlns="" id="{CAFA1B79-796D-4F42-8D33-D57243E9DD39}"/>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10823577" y="3762376"/>
              <a:ext cx="503543" cy="588323"/>
            </a:xfrm>
            <a:prstGeom prst="rect">
              <a:avLst/>
            </a:prstGeom>
          </p:spPr>
        </p:pic>
        <p:pic>
          <p:nvPicPr>
            <p:cNvPr id="53" name="图片 52" descr="14_副本_副本">
              <a:extLst>
                <a:ext uri="{FF2B5EF4-FFF2-40B4-BE49-F238E27FC236}">
                  <a16:creationId xmlns:a16="http://schemas.microsoft.com/office/drawing/2014/main" xmlns="" id="{F35BB910-53C5-473D-93F5-8DF42D3A2EAF}"/>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9766302" y="4086225"/>
              <a:ext cx="503543" cy="588323"/>
            </a:xfrm>
            <a:prstGeom prst="rect">
              <a:avLst/>
            </a:prstGeom>
          </p:spPr>
        </p:pic>
        <p:pic>
          <p:nvPicPr>
            <p:cNvPr id="54" name="图片 53" descr="14_副本_副本">
              <a:extLst>
                <a:ext uri="{FF2B5EF4-FFF2-40B4-BE49-F238E27FC236}">
                  <a16:creationId xmlns:a16="http://schemas.microsoft.com/office/drawing/2014/main" xmlns="" id="{7405678F-ACD8-49EA-99A8-DA31F1413EFA}"/>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10052051" y="4095751"/>
              <a:ext cx="503543" cy="588323"/>
            </a:xfrm>
            <a:prstGeom prst="rect">
              <a:avLst/>
            </a:prstGeom>
          </p:spPr>
        </p:pic>
        <p:pic>
          <p:nvPicPr>
            <p:cNvPr id="55" name="图片 54" descr="14_副本_副本">
              <a:extLst>
                <a:ext uri="{FF2B5EF4-FFF2-40B4-BE49-F238E27FC236}">
                  <a16:creationId xmlns:a16="http://schemas.microsoft.com/office/drawing/2014/main" xmlns="" id="{5CDE9E72-6AC0-4A71-9EF4-08AAE6C32956}"/>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10385426" y="4095751"/>
              <a:ext cx="503543" cy="588323"/>
            </a:xfrm>
            <a:prstGeom prst="rect">
              <a:avLst/>
            </a:prstGeom>
          </p:spPr>
        </p:pic>
        <p:pic>
          <p:nvPicPr>
            <p:cNvPr id="56" name="图片 55" descr="14_副本_副本">
              <a:extLst>
                <a:ext uri="{FF2B5EF4-FFF2-40B4-BE49-F238E27FC236}">
                  <a16:creationId xmlns:a16="http://schemas.microsoft.com/office/drawing/2014/main" xmlns="" id="{E18B8792-F53A-4FFA-AB69-BD87BE64CC1E}"/>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10947402" y="4095751"/>
              <a:ext cx="503543" cy="588323"/>
            </a:xfrm>
            <a:prstGeom prst="rect">
              <a:avLst/>
            </a:prstGeom>
          </p:spPr>
        </p:pic>
        <p:pic>
          <p:nvPicPr>
            <p:cNvPr id="57" name="图片 56" descr="14_副本_副本">
              <a:extLst>
                <a:ext uri="{FF2B5EF4-FFF2-40B4-BE49-F238E27FC236}">
                  <a16:creationId xmlns:a16="http://schemas.microsoft.com/office/drawing/2014/main" xmlns="" id="{5677867E-D9E1-4ED0-9AFF-47C34B2B7BD0}"/>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10680702" y="4095751"/>
              <a:ext cx="503543" cy="588323"/>
            </a:xfrm>
            <a:prstGeom prst="rect">
              <a:avLst/>
            </a:prstGeom>
          </p:spPr>
        </p:pic>
        <p:pic>
          <p:nvPicPr>
            <p:cNvPr id="58" name="图片 57" descr="14_副本_副本">
              <a:extLst>
                <a:ext uri="{FF2B5EF4-FFF2-40B4-BE49-F238E27FC236}">
                  <a16:creationId xmlns:a16="http://schemas.microsoft.com/office/drawing/2014/main" xmlns="" id="{94129120-374B-4498-BDEC-A3A62D444E90}"/>
                </a:ext>
              </a:extLst>
            </p:cNvPr>
            <p:cNvPicPr>
              <a:picLocks noChangeAspect="1"/>
            </p:cNvPicPr>
            <p:nvPr/>
          </p:nvPicPr>
          <p:blipFill>
            <a:blip r:embed="rId5" cstate="print">
              <a:duotone>
                <a:schemeClr val="accent1">
                  <a:shade val="45000"/>
                  <a:satMod val="135000"/>
                </a:schemeClr>
                <a:prstClr val="white"/>
              </a:duotone>
            </a:blip>
            <a:stretch>
              <a:fillRect/>
            </a:stretch>
          </p:blipFill>
          <p:spPr>
            <a:xfrm>
              <a:off x="11118851" y="4105276"/>
              <a:ext cx="503543" cy="588323"/>
            </a:xfrm>
            <a:prstGeom prst="rect">
              <a:avLst/>
            </a:prstGeom>
          </p:spPr>
        </p:pic>
      </p:grpSp>
    </p:spTree>
    <p:extLst>
      <p:ext uri="{BB962C8B-B14F-4D97-AF65-F5344CB8AC3E}">
        <p14:creationId xmlns:p14="http://schemas.microsoft.com/office/powerpoint/2010/main" xmlns="" val="3643852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a:extLst>
              <a:ext uri="{FF2B5EF4-FFF2-40B4-BE49-F238E27FC236}">
                <a16:creationId xmlns:a16="http://schemas.microsoft.com/office/drawing/2014/main" xmlns="" id="{85C43E3D-3279-41F6-96E0-483DD7C41A8A}"/>
              </a:ext>
            </a:extLst>
          </p:cNvPr>
          <p:cNvPicPr>
            <a:picLocks noChangeAspect="1"/>
          </p:cNvPicPr>
          <p:nvPr/>
        </p:nvPicPr>
        <p:blipFill>
          <a:blip r:embed="rId2" cstate="print"/>
          <a:stretch>
            <a:fillRect/>
          </a:stretch>
        </p:blipFill>
        <p:spPr>
          <a:xfrm>
            <a:off x="1051383" y="855292"/>
            <a:ext cx="2616103" cy="5364346"/>
          </a:xfrm>
          <a:prstGeom prst="rect">
            <a:avLst/>
          </a:prstGeom>
          <a:noFill/>
          <a:ln w="9525" cap="flat" cmpd="sng">
            <a:noFill/>
            <a:prstDash val="solid"/>
            <a:miter/>
          </a:ln>
        </p:spPr>
      </p:pic>
      <p:pic>
        <p:nvPicPr>
          <p:cNvPr id="3" name="图片">
            <a:extLst>
              <a:ext uri="{FF2B5EF4-FFF2-40B4-BE49-F238E27FC236}">
                <a16:creationId xmlns:a16="http://schemas.microsoft.com/office/drawing/2014/main" xmlns="" id="{BFE26E37-C7F0-45E3-A098-7D73C1CD42B7}"/>
              </a:ext>
            </a:extLst>
          </p:cNvPr>
          <p:cNvPicPr>
            <a:picLocks noChangeAspect="1"/>
          </p:cNvPicPr>
          <p:nvPr/>
        </p:nvPicPr>
        <p:blipFill>
          <a:blip r:embed="rId3" cstate="print"/>
          <a:stretch>
            <a:fillRect/>
          </a:stretch>
        </p:blipFill>
        <p:spPr>
          <a:xfrm>
            <a:off x="5252467" y="1366930"/>
            <a:ext cx="4485364" cy="2722958"/>
          </a:xfrm>
          <a:prstGeom prst="rect">
            <a:avLst/>
          </a:prstGeom>
          <a:noFill/>
          <a:ln w="9525" cap="flat" cmpd="sng">
            <a:noFill/>
            <a:prstDash val="solid"/>
            <a:miter/>
          </a:ln>
        </p:spPr>
      </p:pic>
      <p:sp>
        <p:nvSpPr>
          <p:cNvPr id="4" name="矩形">
            <a:extLst>
              <a:ext uri="{FF2B5EF4-FFF2-40B4-BE49-F238E27FC236}">
                <a16:creationId xmlns:a16="http://schemas.microsoft.com/office/drawing/2014/main" xmlns="" id="{FD5E40D2-F873-44EF-A514-A4D02417B225}"/>
              </a:ext>
            </a:extLst>
          </p:cNvPr>
          <p:cNvSpPr/>
          <p:nvPr/>
        </p:nvSpPr>
        <p:spPr>
          <a:xfrm>
            <a:off x="5227142" y="4595146"/>
            <a:ext cx="4598376" cy="1286250"/>
          </a:xfrm>
          <a:prstGeom prst="rect">
            <a:avLst/>
          </a:prstGeom>
          <a:noFill/>
          <a:ln w="9525" cap="flat" cmpd="sng">
            <a:noFill/>
            <a:prstDash val="solid"/>
            <a:miter/>
          </a:ln>
        </p:spPr>
        <p:txBody>
          <a:bodyPr vert="horz" wrap="square" lIns="91440" tIns="45720" rIns="91440" bIns="45720" anchor="t" anchorCtr="0">
            <a:spAutoFit/>
          </a:bodyPr>
          <a:lstStyle/>
          <a:p>
            <a:pPr marL="285750" indent="-285750" algn="l">
              <a:lnSpc>
                <a:spcPct val="150000"/>
              </a:lnSpc>
              <a:spcBef>
                <a:spcPts val="0"/>
              </a:spcBef>
              <a:spcAft>
                <a:spcPts val="0"/>
              </a:spcAft>
              <a:buClrTx/>
              <a:buFont typeface="Wingdings" panose="05000000000000000000" pitchFamily="2" charset="2"/>
              <a:buChar char="n"/>
            </a:pPr>
            <a:r>
              <a:rPr lang="en-US" altLang="zh-CN" sz="1800" b="1" i="0" u="none" strike="noStrike" kern="1200" cap="none" spc="0" baseline="0" dirty="0">
                <a:solidFill>
                  <a:srgbClr val="333333"/>
                </a:solidFill>
                <a:latin typeface="宋体" panose="02010600030101010101" pitchFamily="2" charset="-122"/>
                <a:ea typeface="宋体" panose="02010600030101010101" pitchFamily="2" charset="-122"/>
                <a:cs typeface="Times New Roman" panose="02020603050405020304" pitchFamily="18" charset="0"/>
              </a:rPr>
              <a:t>2020</a:t>
            </a:r>
            <a:r>
              <a:rPr lang="zh-CN" altLang="en-US" sz="1800" b="1" i="0" u="none" strike="noStrike" kern="1200" cap="none" spc="0" baseline="0" dirty="0">
                <a:solidFill>
                  <a:srgbClr val="333333"/>
                </a:solidFill>
                <a:latin typeface="宋体" panose="02010600030101010101" pitchFamily="2" charset="-122"/>
                <a:ea typeface="宋体" panose="02010600030101010101" pitchFamily="2" charset="-122"/>
                <a:cs typeface="Times New Roman" panose="02020603050405020304" pitchFamily="18" charset="0"/>
              </a:rPr>
              <a:t>年分季度看，一季度国内生产总值同比</a:t>
            </a:r>
            <a:r>
              <a:rPr lang="zh-CN" altLang="en-US" sz="1800" b="1" i="0" u="none" strike="noStrike" kern="1200" cap="none" spc="0" baseline="0" dirty="0">
                <a:solidFill>
                  <a:srgbClr val="FF0000"/>
                </a:solidFill>
                <a:latin typeface="宋体" panose="02010600030101010101" pitchFamily="2" charset="-122"/>
                <a:ea typeface="宋体" panose="02010600030101010101" pitchFamily="2" charset="-122"/>
                <a:cs typeface="Times New Roman" panose="02020603050405020304" pitchFamily="18" charset="0"/>
              </a:rPr>
              <a:t>下降</a:t>
            </a:r>
            <a:r>
              <a:rPr lang="en-US" altLang="zh-CN" sz="1800" b="1" i="0" u="none" strike="noStrike" kern="1200" cap="none" spc="0" baseline="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6.8%</a:t>
            </a:r>
            <a:r>
              <a:rPr lang="zh-CN" altLang="en-US" sz="1800" b="1" i="0" u="none" strike="noStrike" kern="1200" cap="none" spc="0" baseline="0" dirty="0">
                <a:solidFill>
                  <a:srgbClr val="333333"/>
                </a:solidFill>
                <a:latin typeface="宋体" panose="02010600030101010101" pitchFamily="2" charset="-122"/>
                <a:ea typeface="宋体" panose="02010600030101010101" pitchFamily="2" charset="-122"/>
                <a:cs typeface="Times New Roman" panose="02020603050405020304" pitchFamily="18" charset="0"/>
              </a:rPr>
              <a:t>，二季度</a:t>
            </a:r>
            <a:r>
              <a:rPr lang="zh-CN" altLang="en-US" sz="1800" b="1" i="0" u="none" strike="noStrike" kern="1200" cap="none" spc="0" baseline="0" dirty="0">
                <a:solidFill>
                  <a:srgbClr val="FF0000"/>
                </a:solidFill>
                <a:latin typeface="宋体" panose="02010600030101010101" pitchFamily="2" charset="-122"/>
                <a:ea typeface="宋体" panose="02010600030101010101" pitchFamily="2" charset="-122"/>
                <a:cs typeface="Times New Roman" panose="02020603050405020304" pitchFamily="18" charset="0"/>
              </a:rPr>
              <a:t>增长</a:t>
            </a:r>
            <a:r>
              <a:rPr lang="en-US" altLang="zh-CN" sz="1800" b="1" i="0" u="none" strike="noStrike" kern="1200" cap="none" spc="0" baseline="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b="1" i="0" u="none" strike="noStrike" kern="1200" cap="none" spc="0" baseline="0" dirty="0">
                <a:solidFill>
                  <a:srgbClr val="333333"/>
                </a:solidFill>
                <a:latin typeface="宋体" panose="02010600030101010101" pitchFamily="2" charset="-122"/>
                <a:ea typeface="宋体" panose="02010600030101010101" pitchFamily="2" charset="-122"/>
                <a:cs typeface="Times New Roman" panose="02020603050405020304" pitchFamily="18" charset="0"/>
              </a:rPr>
              <a:t>，三季度</a:t>
            </a:r>
            <a:r>
              <a:rPr lang="zh-CN" altLang="en-US" sz="1800" b="1" i="0" u="none" strike="noStrike" kern="1200" cap="none" spc="0" baseline="0" dirty="0">
                <a:solidFill>
                  <a:srgbClr val="FF0000"/>
                </a:solidFill>
                <a:latin typeface="宋体" panose="02010600030101010101" pitchFamily="2" charset="-122"/>
                <a:ea typeface="宋体" panose="02010600030101010101" pitchFamily="2" charset="-122"/>
                <a:cs typeface="Times New Roman" panose="02020603050405020304" pitchFamily="18" charset="0"/>
              </a:rPr>
              <a:t>增长</a:t>
            </a:r>
            <a:r>
              <a:rPr lang="en-US" altLang="zh-CN" sz="1800" b="1" i="0" u="none" strike="noStrike" kern="1200" cap="none" spc="0" baseline="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4.9%</a:t>
            </a:r>
            <a:r>
              <a:rPr lang="zh-CN" altLang="en-US" sz="1800" b="1" i="0" u="none" strike="noStrike" kern="1200" cap="none" spc="0" baseline="0" dirty="0">
                <a:solidFill>
                  <a:srgbClr val="333333"/>
                </a:solidFill>
                <a:latin typeface="宋体" panose="02010600030101010101" pitchFamily="2" charset="-122"/>
                <a:ea typeface="宋体" panose="02010600030101010101" pitchFamily="2" charset="-122"/>
                <a:cs typeface="Times New Roman" panose="02020603050405020304" pitchFamily="18" charset="0"/>
              </a:rPr>
              <a:t>，四季度</a:t>
            </a:r>
            <a:r>
              <a:rPr lang="zh-CN" altLang="en-US" sz="1800" b="1" i="0" u="none" strike="noStrike" kern="1200" cap="none" spc="0" baseline="0" dirty="0">
                <a:solidFill>
                  <a:srgbClr val="FF0000"/>
                </a:solidFill>
                <a:latin typeface="宋体" panose="02010600030101010101" pitchFamily="2" charset="-122"/>
                <a:ea typeface="宋体" panose="02010600030101010101" pitchFamily="2" charset="-122"/>
                <a:cs typeface="Times New Roman" panose="02020603050405020304" pitchFamily="18" charset="0"/>
              </a:rPr>
              <a:t>增长</a:t>
            </a:r>
            <a:r>
              <a:rPr lang="en-US" altLang="zh-CN" sz="1800" b="1" i="0" u="none" strike="noStrike" kern="1200" cap="none" spc="0" baseline="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6.5%</a:t>
            </a:r>
            <a:r>
              <a:rPr lang="zh-CN" altLang="en-US" sz="1800" b="1" i="0" u="none" strike="noStrike" kern="1200" cap="none" spc="0" baseline="0" dirty="0">
                <a:solidFill>
                  <a:srgbClr val="333333"/>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1800" b="1" i="0" u="none" strike="noStrike" kern="1200" cap="none" spc="0" baseline="0"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 name="矩形">
            <a:extLst>
              <a:ext uri="{FF2B5EF4-FFF2-40B4-BE49-F238E27FC236}">
                <a16:creationId xmlns:a16="http://schemas.microsoft.com/office/drawing/2014/main" xmlns="" id="{0A0CBFA5-5BE1-45A7-8F07-53760C7DC101}"/>
              </a:ext>
            </a:extLst>
          </p:cNvPr>
          <p:cNvSpPr/>
          <p:nvPr/>
        </p:nvSpPr>
        <p:spPr>
          <a:xfrm>
            <a:off x="5608602" y="6036639"/>
            <a:ext cx="3860682" cy="307777"/>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1400" b="0" i="0" u="none" strike="noStrike" kern="1200" cap="none" spc="0" baseline="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数据来源：中国国家统计局数据</a:t>
            </a:r>
          </a:p>
        </p:txBody>
      </p:sp>
    </p:spTree>
    <p:extLst>
      <p:ext uri="{BB962C8B-B14F-4D97-AF65-F5344CB8AC3E}">
        <p14:creationId xmlns:p14="http://schemas.microsoft.com/office/powerpoint/2010/main" xmlns="" val="3706517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a:extLst>
              <a:ext uri="{FF2B5EF4-FFF2-40B4-BE49-F238E27FC236}">
                <a16:creationId xmlns:a16="http://schemas.microsoft.com/office/drawing/2014/main" xmlns="" id="{747B7532-AD9A-4600-848E-950F464A6E45}"/>
              </a:ext>
            </a:extLst>
          </p:cNvPr>
          <p:cNvPicPr>
            <a:picLocks noChangeAspect="1"/>
          </p:cNvPicPr>
          <p:nvPr/>
        </p:nvPicPr>
        <p:blipFill>
          <a:blip r:embed="rId3" cstate="print"/>
          <a:stretch>
            <a:fillRect/>
          </a:stretch>
        </p:blipFill>
        <p:spPr>
          <a:xfrm>
            <a:off x="904081" y="1934735"/>
            <a:ext cx="5306650" cy="2245604"/>
          </a:xfrm>
          <a:prstGeom prst="rect">
            <a:avLst/>
          </a:prstGeom>
          <a:noFill/>
          <a:ln w="9525" cap="flat" cmpd="sng">
            <a:noFill/>
            <a:prstDash val="solid"/>
            <a:miter/>
          </a:ln>
        </p:spPr>
      </p:pic>
      <p:sp>
        <p:nvSpPr>
          <p:cNvPr id="3" name="矩形">
            <a:extLst>
              <a:ext uri="{FF2B5EF4-FFF2-40B4-BE49-F238E27FC236}">
                <a16:creationId xmlns:a16="http://schemas.microsoft.com/office/drawing/2014/main" xmlns="" id="{8E5DC47F-FDBA-40F9-9104-3D70D539E592}"/>
              </a:ext>
            </a:extLst>
          </p:cNvPr>
          <p:cNvSpPr/>
          <p:nvPr/>
        </p:nvSpPr>
        <p:spPr>
          <a:xfrm>
            <a:off x="1707937" y="938723"/>
            <a:ext cx="4782132" cy="45339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en-US" altLang="zh-CN" sz="2400" b="1" i="0" u="none" strike="noStrike" kern="1200" cap="none" spc="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2019</a:t>
            </a:r>
            <a:r>
              <a:rPr lang="zh-CN" altLang="en-US" sz="2400" b="1" i="0" u="none" strike="noStrike" kern="1200" cap="none" spc="0" baseline="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年国内生产总值增长速度</a:t>
            </a:r>
          </a:p>
        </p:txBody>
      </p:sp>
      <p:sp>
        <p:nvSpPr>
          <p:cNvPr id="4" name="矩形">
            <a:extLst>
              <a:ext uri="{FF2B5EF4-FFF2-40B4-BE49-F238E27FC236}">
                <a16:creationId xmlns:a16="http://schemas.microsoft.com/office/drawing/2014/main" xmlns="" id="{091A458D-7C34-4086-B0D0-A5C31411B727}"/>
              </a:ext>
            </a:extLst>
          </p:cNvPr>
          <p:cNvSpPr/>
          <p:nvPr/>
        </p:nvSpPr>
        <p:spPr>
          <a:xfrm>
            <a:off x="922241" y="4923265"/>
            <a:ext cx="6154105" cy="272415"/>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1200" b="0" i="0" u="none" strike="noStrike" kern="1200" cap="none" spc="0" baseline="0">
                <a:solidFill>
                  <a:srgbClr val="949494"/>
                </a:solidFill>
                <a:latin typeface="Arial" panose="020B0604020202020204" pitchFamily="34" charset="0"/>
                <a:ea typeface="微软雅黑" panose="020B0503020204020204" pitchFamily="34" charset="-122"/>
                <a:cs typeface="Arial" panose="020B0604020202020204" pitchFamily="34" charset="0"/>
              </a:rPr>
              <a:t>数据来源：中国国家统计局</a:t>
            </a:r>
            <a:endParaRPr lang="zh-CN" altLang="en-US" sz="1800" b="0" i="0" u="none" strike="noStrike" kern="1200" cap="none" spc="0" baseline="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多媒体">
            <a:hlinkClick r:id="" action="ppaction://media"/>
            <a:extLst>
              <a:ext uri="{FF2B5EF4-FFF2-40B4-BE49-F238E27FC236}">
                <a16:creationId xmlns:a16="http://schemas.microsoft.com/office/drawing/2014/main" xmlns="" id="{80D9B591-6349-4EB4-AC6C-AF9EB3485047}"/>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6575923" y="1877416"/>
            <a:ext cx="4542560" cy="2560547"/>
          </a:xfrm>
          <a:prstGeom prst="rect">
            <a:avLst/>
          </a:prstGeom>
          <a:noFill/>
          <a:ln w="9525" cap="flat" cmpd="sng">
            <a:noFill/>
            <a:prstDash val="solid"/>
            <a:miter/>
          </a:ln>
        </p:spPr>
      </p:pic>
    </p:spTree>
    <p:extLst>
      <p:ext uri="{BB962C8B-B14F-4D97-AF65-F5344CB8AC3E}">
        <p14:creationId xmlns:p14="http://schemas.microsoft.com/office/powerpoint/2010/main" xmlns="" val="28147216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endCondLst>
                    <p:cond evt="onStopAudio" delay="0">
                      <p:tgtEl>
                        <p:sldTgt/>
                      </p:tgtEl>
                    </p:cond>
                    <p:cond evt="onNext" delay="0">
                      <p:tgtEl>
                        <p:sldTgt/>
                      </p:tgtEl>
                    </p:cond>
                  </p:endCondLst>
                </p:cTn>
                <p:tgtEl>
                  <p:spTgt spid="5"/>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a:extLst>
              <a:ext uri="{FF2B5EF4-FFF2-40B4-BE49-F238E27FC236}">
                <a16:creationId xmlns:a16="http://schemas.microsoft.com/office/drawing/2014/main" xmlns="" id="{D94C39B4-3750-447B-8E82-A950FC5E4069}"/>
              </a:ext>
            </a:extLst>
          </p:cNvPr>
          <p:cNvSpPr/>
          <p:nvPr/>
        </p:nvSpPr>
        <p:spPr>
          <a:xfrm>
            <a:off x="1350748" y="1695134"/>
            <a:ext cx="9483656" cy="3675045"/>
          </a:xfrm>
          <a:prstGeom prst="rect">
            <a:avLst/>
          </a:prstGeom>
          <a:noFill/>
          <a:ln w="9525" cap="flat" cmpd="sng">
            <a:noFill/>
            <a:prstDash val="solid"/>
            <a:miter/>
          </a:ln>
        </p:spPr>
        <p:txBody>
          <a:bodyPr vert="horz" wrap="square" lIns="91440" tIns="45720" rIns="91440" bIns="45720" anchor="t" anchorCtr="0">
            <a:spAutoFit/>
          </a:bodyPr>
          <a:lstStyle/>
          <a:p>
            <a:pPr marL="0" indent="266700" algn="just">
              <a:lnSpc>
                <a:spcPct val="200000"/>
              </a:lnSpc>
              <a:spcBef>
                <a:spcPts val="0"/>
              </a:spcBef>
              <a:spcAft>
                <a:spcPts val="0"/>
              </a:spcAft>
              <a:buNone/>
            </a:pPr>
            <a:r>
              <a:rPr lang="en-US" altLang="zh-CN" sz="18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 </a:t>
            </a:r>
            <a:r>
              <a:rPr lang="zh-CN" altLang="en-US"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在全世界</a:t>
            </a:r>
            <a:r>
              <a:rPr lang="en-US" altLang="zh-CN"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500</a:t>
            </a:r>
            <a:r>
              <a:rPr lang="zh-CN" altLang="en-US"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种经济产品中，中国有</a:t>
            </a:r>
            <a:r>
              <a:rPr lang="en-US" altLang="zh-CN"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220</a:t>
            </a:r>
            <a:r>
              <a:rPr lang="zh-CN" altLang="en-US"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多种产品产量居世界第一，其中粗钢、水泥和煤炭的产量超过世界总产量的</a:t>
            </a:r>
            <a:r>
              <a:rPr lang="en-US" altLang="zh-CN"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50%</a:t>
            </a:r>
            <a:r>
              <a:rPr lang="zh-CN" altLang="en-US"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；中国还是世界上最大的汽车、船舶、高速列车、机器人、隧道、桥梁、高速公路、化纤、机械设备、计算机和手机的生产国；</a:t>
            </a:r>
            <a:r>
              <a:rPr lang="zh-CN" altLang="en-US" sz="2000" b="1" i="0" u="none" strike="noStrike" kern="100" cap="none" spc="0" baseline="0" dirty="0">
                <a:solidFill>
                  <a:srgbClr val="FF0000"/>
                </a:solidFill>
                <a:latin typeface="黑体" panose="02010609060101010101" pitchFamily="49" charset="-122"/>
                <a:ea typeface="黑体" panose="02010609060101010101" pitchFamily="49" charset="-122"/>
                <a:cs typeface="Arial" panose="020B0604020202020204" pitchFamily="34" charset="0"/>
              </a:rPr>
              <a:t>中国的工业专利申请是美国的</a:t>
            </a:r>
            <a:r>
              <a:rPr lang="en-US" altLang="zh-CN" sz="2000" b="1" i="0" u="none" strike="noStrike" kern="100" cap="none" spc="0" baseline="0" dirty="0">
                <a:solidFill>
                  <a:srgbClr val="FF0000"/>
                </a:solidFill>
                <a:latin typeface="黑体" panose="02010609060101010101" pitchFamily="49" charset="-122"/>
                <a:ea typeface="黑体" panose="02010609060101010101" pitchFamily="49" charset="-122"/>
                <a:cs typeface="Arial" panose="020B0604020202020204" pitchFamily="34" charset="0"/>
              </a:rPr>
              <a:t>1.5</a:t>
            </a:r>
            <a:r>
              <a:rPr lang="zh-CN" altLang="en-US" sz="2000" b="1" i="0" u="none" strike="noStrike" kern="100" cap="none" spc="0" baseline="0" dirty="0">
                <a:solidFill>
                  <a:srgbClr val="FF0000"/>
                </a:solidFill>
                <a:latin typeface="黑体" panose="02010609060101010101" pitchFamily="49" charset="-122"/>
                <a:ea typeface="黑体" panose="02010609060101010101" pitchFamily="49" charset="-122"/>
                <a:cs typeface="Arial" panose="020B0604020202020204" pitchFamily="34" charset="0"/>
              </a:rPr>
              <a:t>倍，居全球第一位</a:t>
            </a:r>
            <a:r>
              <a:rPr lang="zh-CN" altLang="en-US"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，中国的科技研发投入正在迅速接近美国，远超其他资本主义发达国家。另外，中国还拥有世界上</a:t>
            </a:r>
            <a:r>
              <a:rPr lang="zh-CN" altLang="en-US" sz="2000" b="1" i="0" u="none" strike="noStrike" kern="100" cap="none" spc="0" baseline="0" dirty="0">
                <a:solidFill>
                  <a:srgbClr val="FF0000"/>
                </a:solidFill>
                <a:latin typeface="黑体" panose="02010609060101010101" pitchFamily="49" charset="-122"/>
                <a:ea typeface="黑体" panose="02010609060101010101" pitchFamily="49" charset="-122"/>
                <a:cs typeface="Arial" panose="020B0604020202020204" pitchFamily="34" charset="0"/>
              </a:rPr>
              <a:t>最大网民群体</a:t>
            </a:r>
            <a:r>
              <a:rPr lang="zh-CN" altLang="en-US"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a:t>
            </a:r>
            <a:r>
              <a:rPr lang="zh-CN" altLang="en-US" sz="2000" b="1" i="0" u="none" strike="noStrike" kern="100" cap="none" spc="0" baseline="0" dirty="0">
                <a:solidFill>
                  <a:srgbClr val="FF0000"/>
                </a:solidFill>
                <a:latin typeface="黑体" panose="02010609060101010101" pitchFamily="49" charset="-122"/>
                <a:ea typeface="黑体" panose="02010609060101010101" pitchFamily="49" charset="-122"/>
                <a:cs typeface="Arial" panose="020B0604020202020204" pitchFamily="34" charset="0"/>
              </a:rPr>
              <a:t>最大网络购物群体</a:t>
            </a:r>
            <a:r>
              <a:rPr lang="zh-CN" altLang="en-US" sz="20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rPr>
              <a:t>、最大电影市场、最大航空市场、最大旅游市场。</a:t>
            </a:r>
            <a:endParaRPr lang="zh-CN" altLang="en-US" sz="1800" b="0" i="0" u="none" strike="noStrike" kern="100" cap="none" spc="0" baseline="0" dirty="0">
              <a:solidFill>
                <a:schemeClr val="tx1"/>
              </a:solidFill>
              <a:latin typeface="黑体" panose="02010609060101010101" pitchFamily="49" charset="-122"/>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xmlns="" val="19575429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0FD1B291-257C-4D62-8A5A-03055C0B0180}"/>
              </a:ext>
            </a:extLst>
          </p:cNvPr>
          <p:cNvGrpSpPr/>
          <p:nvPr/>
        </p:nvGrpSpPr>
        <p:grpSpPr>
          <a:xfrm>
            <a:off x="617014" y="1539119"/>
            <a:ext cx="10957972" cy="3467839"/>
            <a:chOff x="0" y="1371067"/>
            <a:chExt cx="12192000" cy="4147210"/>
          </a:xfrm>
        </p:grpSpPr>
        <p:pic>
          <p:nvPicPr>
            <p:cNvPr id="2" name="图片 1">
              <a:extLst>
                <a:ext uri="{FF2B5EF4-FFF2-40B4-BE49-F238E27FC236}">
                  <a16:creationId xmlns:a16="http://schemas.microsoft.com/office/drawing/2014/main" xmlns="" id="{BCA3939A-F983-4C1E-96E7-C21058FCAFA5}"/>
                </a:ext>
              </a:extLst>
            </p:cNvPr>
            <p:cNvPicPr>
              <a:picLocks noChangeAspect="1"/>
            </p:cNvPicPr>
            <p:nvPr/>
          </p:nvPicPr>
          <p:blipFill>
            <a:blip r:embed="rId2"/>
            <a:stretch>
              <a:fillRect/>
            </a:stretch>
          </p:blipFill>
          <p:spPr>
            <a:xfrm>
              <a:off x="7515225" y="1935752"/>
              <a:ext cx="4676775" cy="3371850"/>
            </a:xfrm>
            <a:prstGeom prst="rect">
              <a:avLst/>
            </a:prstGeom>
          </p:spPr>
        </p:pic>
        <p:pic>
          <p:nvPicPr>
            <p:cNvPr id="3" name="图片 2">
              <a:extLst>
                <a:ext uri="{FF2B5EF4-FFF2-40B4-BE49-F238E27FC236}">
                  <a16:creationId xmlns:a16="http://schemas.microsoft.com/office/drawing/2014/main" xmlns="" id="{F5B17BEB-205A-4B02-A0C0-89432EF0EDC0}"/>
                </a:ext>
              </a:extLst>
            </p:cNvPr>
            <p:cNvPicPr>
              <a:picLocks noChangeAspect="1"/>
            </p:cNvPicPr>
            <p:nvPr/>
          </p:nvPicPr>
          <p:blipFill>
            <a:blip r:embed="rId3"/>
            <a:stretch>
              <a:fillRect/>
            </a:stretch>
          </p:blipFill>
          <p:spPr>
            <a:xfrm>
              <a:off x="0" y="1935752"/>
              <a:ext cx="4329530" cy="2923631"/>
            </a:xfrm>
            <a:prstGeom prst="rect">
              <a:avLst/>
            </a:prstGeom>
          </p:spPr>
        </p:pic>
        <p:pic>
          <p:nvPicPr>
            <p:cNvPr id="4" name="图片 3">
              <a:extLst>
                <a:ext uri="{FF2B5EF4-FFF2-40B4-BE49-F238E27FC236}">
                  <a16:creationId xmlns:a16="http://schemas.microsoft.com/office/drawing/2014/main" xmlns="" id="{27AF3844-A4D7-4166-811A-5499E56D8E8C}"/>
                </a:ext>
              </a:extLst>
            </p:cNvPr>
            <p:cNvPicPr>
              <a:picLocks noChangeAspect="1"/>
            </p:cNvPicPr>
            <p:nvPr/>
          </p:nvPicPr>
          <p:blipFill>
            <a:blip r:embed="rId4"/>
            <a:stretch>
              <a:fillRect/>
            </a:stretch>
          </p:blipFill>
          <p:spPr>
            <a:xfrm>
              <a:off x="4096384" y="1371067"/>
              <a:ext cx="4185468" cy="4147210"/>
            </a:xfrm>
            <a:prstGeom prst="rect">
              <a:avLst/>
            </a:prstGeom>
          </p:spPr>
        </p:pic>
      </p:grpSp>
    </p:spTree>
    <p:extLst>
      <p:ext uri="{BB962C8B-B14F-4D97-AF65-F5344CB8AC3E}">
        <p14:creationId xmlns:p14="http://schemas.microsoft.com/office/powerpoint/2010/main" xmlns="" val="2505210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11D42CEC-E904-46C1-B49D-350B875C0002}"/>
              </a:ext>
            </a:extLst>
          </p:cNvPr>
          <p:cNvSpPr txBox="1"/>
          <p:nvPr/>
        </p:nvSpPr>
        <p:spPr bwMode="auto">
          <a:xfrm>
            <a:off x="5771697" y="1735904"/>
            <a:ext cx="5779915" cy="3539430"/>
          </a:xfrm>
          <a:prstGeom prst="rect">
            <a:avLst/>
          </a:prstGeom>
          <a:noFill/>
        </p:spPr>
        <p:txBody>
          <a:bodyPr wrap="square">
            <a:spAutoFit/>
          </a:bodyPr>
          <a:lstStyle/>
          <a:p>
            <a:pPr>
              <a:defRPr/>
            </a:pPr>
            <a:r>
              <a:rPr lang="zh-CN" altLang="en-US" sz="2800" b="1" spc="75" dirty="0">
                <a:latin typeface="微软雅黑" panose="020B0503020204020204" pitchFamily="34" charset="-122"/>
                <a:ea typeface="微软雅黑" panose="020B0503020204020204" pitchFamily="34" charset="-122"/>
              </a:rPr>
              <a:t>     中国共产党一经诞生，就把为中国人民谋幸福、为中华民族谋复兴确立为自己的初心使命。一百年来，中国共产党团结带领中国人民进行的一切奋斗、一切牺牲、一切创造，归结起来就是一个主题：实现中华民族伟大复兴。</a:t>
            </a:r>
            <a:endParaRPr lang="en-US" altLang="zh-CN" sz="2800" b="1" spc="75" dirty="0">
              <a:latin typeface="微软雅黑" panose="020B0503020204020204" pitchFamily="34" charset="-122"/>
              <a:ea typeface="微软雅黑" panose="020B0503020204020204" pitchFamily="34" charset="-122"/>
            </a:endParaRPr>
          </a:p>
          <a:p>
            <a:pPr>
              <a:defRPr/>
            </a:pPr>
            <a:r>
              <a:rPr lang="en-US" altLang="zh-CN" sz="2800" b="1" spc="75" dirty="0">
                <a:latin typeface="微软雅黑" panose="020B0503020204020204" pitchFamily="34" charset="-122"/>
                <a:ea typeface="微软雅黑" panose="020B0503020204020204" pitchFamily="34" charset="-122"/>
              </a:rPr>
              <a:t>                              ——</a:t>
            </a:r>
            <a:r>
              <a:rPr lang="zh-CN" altLang="en-US" sz="2800" b="1" spc="75" dirty="0">
                <a:latin typeface="微软雅黑" panose="020B0503020204020204" pitchFamily="34" charset="-122"/>
                <a:ea typeface="微软雅黑" panose="020B0503020204020204" pitchFamily="34" charset="-122"/>
              </a:rPr>
              <a:t>习近平</a:t>
            </a:r>
          </a:p>
        </p:txBody>
      </p:sp>
      <p:sp>
        <p:nvSpPr>
          <p:cNvPr id="3" name="文本框 8">
            <a:extLst>
              <a:ext uri="{FF2B5EF4-FFF2-40B4-BE49-F238E27FC236}">
                <a16:creationId xmlns:a16="http://schemas.microsoft.com/office/drawing/2014/main" xmlns="" id="{816DEAF8-F55C-43E3-B601-F3B48A9CAE70}"/>
              </a:ext>
            </a:extLst>
          </p:cNvPr>
          <p:cNvSpPr txBox="1"/>
          <p:nvPr/>
        </p:nvSpPr>
        <p:spPr>
          <a:xfrm>
            <a:off x="4680740" y="309326"/>
            <a:ext cx="6984392" cy="523220"/>
          </a:xfrm>
          <a:prstGeom prst="rect">
            <a:avLst/>
          </a:prstGeom>
          <a:solidFill>
            <a:srgbClr val="F79646">
              <a:lumMod val="75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800" kern="0" dirty="0">
                <a:solidFill>
                  <a:prstClr val="white"/>
                </a:solidFill>
                <a:latin typeface="Arial Black" panose="020B0A04020102020204" pitchFamily="34" charset="0"/>
                <a:ea typeface="宋体" panose="02010600030101010101" pitchFamily="2" charset="-122"/>
              </a:rPr>
              <a:t>三</a:t>
            </a:r>
            <a:r>
              <a:rPr kumimoji="0" lang="zh-CN" altLang="en-US" sz="2800" b="0" i="0" u="none" strike="noStrike" kern="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rPr>
              <a:t>、增强对实现中华民族伟大复兴的信心</a:t>
            </a:r>
          </a:p>
        </p:txBody>
      </p:sp>
      <p:pic>
        <p:nvPicPr>
          <p:cNvPr id="4" name="图片 3">
            <a:extLst>
              <a:ext uri="{FF2B5EF4-FFF2-40B4-BE49-F238E27FC236}">
                <a16:creationId xmlns:a16="http://schemas.microsoft.com/office/drawing/2014/main" xmlns="" id="{2462D1EE-3B32-41EA-9143-B3E602DA2B66}"/>
              </a:ext>
            </a:extLst>
          </p:cNvPr>
          <p:cNvPicPr>
            <a:picLocks noChangeAspect="1"/>
          </p:cNvPicPr>
          <p:nvPr/>
        </p:nvPicPr>
        <p:blipFill>
          <a:blip r:embed="rId2"/>
          <a:stretch>
            <a:fillRect/>
          </a:stretch>
        </p:blipFill>
        <p:spPr>
          <a:xfrm>
            <a:off x="699700" y="1600619"/>
            <a:ext cx="4762500" cy="381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3374332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07C7D8C0-E7AE-4A68-ADBD-C8778B0B11CA}"/>
              </a:ext>
            </a:extLst>
          </p:cNvPr>
          <p:cNvPicPr>
            <a:picLocks noChangeAspect="1"/>
          </p:cNvPicPr>
          <p:nvPr/>
        </p:nvPicPr>
        <p:blipFill>
          <a:blip r:embed="rId2"/>
          <a:stretch>
            <a:fillRect/>
          </a:stretch>
        </p:blipFill>
        <p:spPr>
          <a:xfrm>
            <a:off x="1179427" y="1784246"/>
            <a:ext cx="3432345" cy="3237257"/>
          </a:xfrm>
          <a:prstGeom prst="rect">
            <a:avLst/>
          </a:prstGeom>
        </p:spPr>
      </p:pic>
      <p:pic>
        <p:nvPicPr>
          <p:cNvPr id="3" name="图片 2">
            <a:extLst>
              <a:ext uri="{FF2B5EF4-FFF2-40B4-BE49-F238E27FC236}">
                <a16:creationId xmlns:a16="http://schemas.microsoft.com/office/drawing/2014/main" xmlns="" id="{D2A8FA49-187D-4478-8DE0-000101789EA3}"/>
              </a:ext>
            </a:extLst>
          </p:cNvPr>
          <p:cNvPicPr>
            <a:picLocks noChangeAspect="1"/>
          </p:cNvPicPr>
          <p:nvPr/>
        </p:nvPicPr>
        <p:blipFill>
          <a:blip r:embed="rId3"/>
          <a:stretch>
            <a:fillRect/>
          </a:stretch>
        </p:blipFill>
        <p:spPr>
          <a:xfrm>
            <a:off x="7115311" y="2005556"/>
            <a:ext cx="2642643" cy="2642643"/>
          </a:xfrm>
          <a:prstGeom prst="rect">
            <a:avLst/>
          </a:prstGeom>
        </p:spPr>
      </p:pic>
      <p:sp>
        <p:nvSpPr>
          <p:cNvPr id="4" name="文本框 3">
            <a:extLst>
              <a:ext uri="{FF2B5EF4-FFF2-40B4-BE49-F238E27FC236}">
                <a16:creationId xmlns:a16="http://schemas.microsoft.com/office/drawing/2014/main" xmlns="" id="{D3A3AFCC-9DBD-4613-B7F9-174D02E121E2}"/>
              </a:ext>
            </a:extLst>
          </p:cNvPr>
          <p:cNvSpPr txBox="1"/>
          <p:nvPr/>
        </p:nvSpPr>
        <p:spPr>
          <a:xfrm>
            <a:off x="4428309" y="5021503"/>
            <a:ext cx="5603966" cy="461665"/>
          </a:xfrm>
          <a:prstGeom prst="rect">
            <a:avLst/>
          </a:prstGeom>
          <a:noFill/>
        </p:spPr>
        <p:txBody>
          <a:bodyPr wrap="square" rtlCol="0">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中国梦</a:t>
            </a:r>
            <a:r>
              <a:rPr lang="en-US" altLang="zh-CN" sz="2400" b="1" dirty="0">
                <a:solidFill>
                  <a:srgbClr val="0000FF"/>
                </a:solidFill>
                <a:latin typeface="微软雅黑" panose="020B0503020204020204" pitchFamily="34" charset="-122"/>
                <a:ea typeface="微软雅黑" panose="020B0503020204020204" pitchFamily="34" charset="-122"/>
              </a:rPr>
              <a:t>VS</a:t>
            </a:r>
            <a:r>
              <a:rPr lang="zh-CN" altLang="en-US" sz="2400" b="1" dirty="0">
                <a:solidFill>
                  <a:srgbClr val="0000FF"/>
                </a:solidFill>
                <a:latin typeface="微软雅黑" panose="020B0503020204020204" pitchFamily="34" charset="-122"/>
                <a:ea typeface="微软雅黑" panose="020B0503020204020204" pitchFamily="34" charset="-122"/>
              </a:rPr>
              <a:t>美国梦</a:t>
            </a:r>
          </a:p>
        </p:txBody>
      </p:sp>
    </p:spTree>
    <p:extLst>
      <p:ext uri="{BB962C8B-B14F-4D97-AF65-F5344CB8AC3E}">
        <p14:creationId xmlns:p14="http://schemas.microsoft.com/office/powerpoint/2010/main" xmlns="" val="2272878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089151AF-B718-477C-985D-36FD2B754C27}"/>
              </a:ext>
            </a:extLst>
          </p:cNvPr>
          <p:cNvSpPr txBox="1"/>
          <p:nvPr/>
        </p:nvSpPr>
        <p:spPr>
          <a:xfrm>
            <a:off x="791469" y="1431038"/>
            <a:ext cx="3805245" cy="2862322"/>
          </a:xfrm>
          <a:prstGeom prst="rect">
            <a:avLst/>
          </a:prstGeom>
          <a:noFill/>
        </p:spPr>
        <p:txBody>
          <a:bodyPr wrap="square" rtlCol="0">
            <a:spAutoFit/>
          </a:bodyPr>
          <a:lstStyle/>
          <a:p>
            <a:r>
              <a:rPr lang="zh-CN" altLang="en-US" sz="2000" b="1" dirty="0">
                <a:solidFill>
                  <a:srgbClr val="0000FF"/>
                </a:solidFill>
              </a:rPr>
              <a:t>       调查显示，中国人并不认为自己的中国梦只是在简单模仿美国梦。相反许多中国人认为中国梦是一条通往更繁荣和公平的社会以及美好未来的必经之路。</a:t>
            </a:r>
            <a:endParaRPr lang="en-US" altLang="zh-CN" sz="2000" b="1" dirty="0">
              <a:solidFill>
                <a:srgbClr val="0000FF"/>
              </a:solidFill>
            </a:endParaRPr>
          </a:p>
          <a:p>
            <a:r>
              <a:rPr lang="en-US" altLang="zh-CN" sz="2000" b="1" dirty="0">
                <a:solidFill>
                  <a:srgbClr val="0000FF"/>
                </a:solidFill>
              </a:rPr>
              <a:t>       </a:t>
            </a:r>
            <a:r>
              <a:rPr lang="zh-CN" altLang="en-US" sz="2000" b="1" dirty="0">
                <a:solidFill>
                  <a:srgbClr val="0000FF"/>
                </a:solidFill>
              </a:rPr>
              <a:t>美国梦是一个自上世纪</a:t>
            </a:r>
            <a:r>
              <a:rPr lang="en-US" altLang="zh-CN" sz="2000" b="1" dirty="0">
                <a:solidFill>
                  <a:srgbClr val="0000FF"/>
                </a:solidFill>
              </a:rPr>
              <a:t>30</a:t>
            </a:r>
            <a:r>
              <a:rPr lang="zh-CN" altLang="en-US" sz="2000" b="1" dirty="0">
                <a:solidFill>
                  <a:srgbClr val="0000FF"/>
                </a:solidFill>
              </a:rPr>
              <a:t>年代流行起来的口号，目前已被广泛用于文学作品和流行文化中，成为成功和繁荣的代名词。</a:t>
            </a:r>
          </a:p>
        </p:txBody>
      </p:sp>
      <p:pic>
        <p:nvPicPr>
          <p:cNvPr id="3" name="图片 2">
            <a:extLst>
              <a:ext uri="{FF2B5EF4-FFF2-40B4-BE49-F238E27FC236}">
                <a16:creationId xmlns:a16="http://schemas.microsoft.com/office/drawing/2014/main" xmlns="" id="{B521FDA7-9326-4CA8-9693-32F6C4751CD2}"/>
              </a:ext>
            </a:extLst>
          </p:cNvPr>
          <p:cNvPicPr>
            <a:picLocks noChangeAspect="1"/>
          </p:cNvPicPr>
          <p:nvPr/>
        </p:nvPicPr>
        <p:blipFill>
          <a:blip r:embed="rId2"/>
          <a:stretch>
            <a:fillRect/>
          </a:stretch>
        </p:blipFill>
        <p:spPr>
          <a:xfrm>
            <a:off x="5688757" y="1078485"/>
            <a:ext cx="5711774" cy="2693442"/>
          </a:xfrm>
          <a:prstGeom prst="rect">
            <a:avLst/>
          </a:prstGeom>
        </p:spPr>
      </p:pic>
      <p:pic>
        <p:nvPicPr>
          <p:cNvPr id="4" name="图片 3">
            <a:extLst>
              <a:ext uri="{FF2B5EF4-FFF2-40B4-BE49-F238E27FC236}">
                <a16:creationId xmlns:a16="http://schemas.microsoft.com/office/drawing/2014/main" xmlns="" id="{02AFD279-368B-4FB1-B1E3-3AAC70C181B5}"/>
              </a:ext>
            </a:extLst>
          </p:cNvPr>
          <p:cNvPicPr>
            <a:picLocks noChangeAspect="1"/>
          </p:cNvPicPr>
          <p:nvPr/>
        </p:nvPicPr>
        <p:blipFill>
          <a:blip r:embed="rId3"/>
          <a:stretch>
            <a:fillRect/>
          </a:stretch>
        </p:blipFill>
        <p:spPr>
          <a:xfrm>
            <a:off x="5791752" y="3834923"/>
            <a:ext cx="5505784" cy="2609314"/>
          </a:xfrm>
          <a:prstGeom prst="rect">
            <a:avLst/>
          </a:prstGeom>
        </p:spPr>
      </p:pic>
      <p:sp>
        <p:nvSpPr>
          <p:cNvPr id="5" name="文本框 4">
            <a:extLst>
              <a:ext uri="{FF2B5EF4-FFF2-40B4-BE49-F238E27FC236}">
                <a16:creationId xmlns:a16="http://schemas.microsoft.com/office/drawing/2014/main" xmlns="" id="{A32B34BE-C856-43A1-8ADD-A826E771C85C}"/>
              </a:ext>
            </a:extLst>
          </p:cNvPr>
          <p:cNvSpPr txBox="1"/>
          <p:nvPr/>
        </p:nvSpPr>
        <p:spPr>
          <a:xfrm>
            <a:off x="791469" y="4777474"/>
            <a:ext cx="4824078" cy="1200329"/>
          </a:xfrm>
          <a:prstGeom prst="rect">
            <a:avLst/>
          </a:prstGeom>
          <a:noFill/>
        </p:spPr>
        <p:txBody>
          <a:bodyPr wrap="square" rtlCol="0">
            <a:spAutoFit/>
          </a:bodyPr>
          <a:lstStyle/>
          <a:p>
            <a:r>
              <a:rPr lang="zh-CN" altLang="en-US" b="0" i="0" dirty="0">
                <a:solidFill>
                  <a:srgbClr val="111111"/>
                </a:solidFill>
                <a:effectLst/>
                <a:latin typeface="Arial" panose="020B0604020202020204" pitchFamily="34" charset="0"/>
              </a:rPr>
              <a:t>      </a:t>
            </a:r>
            <a:r>
              <a:rPr lang="zh-CN" altLang="en-US" b="0" i="0" dirty="0">
                <a:solidFill>
                  <a:srgbClr val="111111"/>
                </a:solidFill>
                <a:effectLst/>
                <a:latin typeface="楷体" panose="02010609060101010101" pitchFamily="49" charset="-122"/>
                <a:ea typeface="楷体" panose="02010609060101010101" pitchFamily="49" charset="-122"/>
              </a:rPr>
              <a:t>由咨询公司</a:t>
            </a:r>
            <a:r>
              <a:rPr lang="en-US" altLang="zh-CN" b="0" i="0" dirty="0" err="1">
                <a:solidFill>
                  <a:srgbClr val="111111"/>
                </a:solidFill>
                <a:effectLst/>
                <a:latin typeface="楷体" panose="02010609060101010101" pitchFamily="49" charset="-122"/>
                <a:ea typeface="楷体" panose="02010609060101010101" pitchFamily="49" charset="-122"/>
              </a:rPr>
              <a:t>Millward</a:t>
            </a:r>
            <a:r>
              <a:rPr lang="en-US" altLang="zh-CN" b="0" i="0" dirty="0">
                <a:solidFill>
                  <a:srgbClr val="111111"/>
                </a:solidFill>
                <a:effectLst/>
                <a:latin typeface="楷体" panose="02010609060101010101" pitchFamily="49" charset="-122"/>
                <a:ea typeface="楷体" panose="02010609060101010101" pitchFamily="49" charset="-122"/>
              </a:rPr>
              <a:t> Brown</a:t>
            </a:r>
            <a:r>
              <a:rPr lang="zh-CN" altLang="en-US" b="0" i="0" dirty="0">
                <a:solidFill>
                  <a:srgbClr val="111111"/>
                </a:solidFill>
                <a:effectLst/>
                <a:latin typeface="楷体" panose="02010609060101010101" pitchFamily="49" charset="-122"/>
                <a:ea typeface="楷体" panose="02010609060101010101" pitchFamily="49" charset="-122"/>
              </a:rPr>
              <a:t>和媒体公司</a:t>
            </a:r>
            <a:r>
              <a:rPr lang="en-US" altLang="zh-CN" b="0" i="0" dirty="0">
                <a:solidFill>
                  <a:srgbClr val="111111"/>
                </a:solidFill>
                <a:effectLst/>
                <a:latin typeface="楷体" panose="02010609060101010101" pitchFamily="49" charset="-122"/>
                <a:ea typeface="楷体" panose="02010609060101010101" pitchFamily="49" charset="-122"/>
              </a:rPr>
              <a:t>WPP</a:t>
            </a:r>
            <a:r>
              <a:rPr lang="zh-CN" altLang="en-US" b="0" i="0" dirty="0">
                <a:solidFill>
                  <a:srgbClr val="111111"/>
                </a:solidFill>
                <a:effectLst/>
                <a:latin typeface="楷体" panose="02010609060101010101" pitchFamily="49" charset="-122"/>
                <a:ea typeface="楷体" panose="02010609060101010101" pitchFamily="49" charset="-122"/>
              </a:rPr>
              <a:t>发起的调查显示，中国梦在中国人心中的份量明显超过其他国家。此次受访对象包括</a:t>
            </a:r>
            <a:r>
              <a:rPr lang="en-US" altLang="zh-CN" b="0" i="0" dirty="0">
                <a:solidFill>
                  <a:srgbClr val="111111"/>
                </a:solidFill>
                <a:effectLst/>
                <a:latin typeface="楷体" panose="02010609060101010101" pitchFamily="49" charset="-122"/>
                <a:ea typeface="楷体" panose="02010609060101010101" pitchFamily="49" charset="-122"/>
              </a:rPr>
              <a:t>500</a:t>
            </a:r>
            <a:r>
              <a:rPr lang="zh-CN" altLang="en-US" b="0" i="0" dirty="0">
                <a:solidFill>
                  <a:srgbClr val="111111"/>
                </a:solidFill>
                <a:effectLst/>
                <a:latin typeface="楷体" panose="02010609060101010101" pitchFamily="49" charset="-122"/>
                <a:ea typeface="楷体" panose="02010609060101010101" pitchFamily="49" charset="-122"/>
              </a:rPr>
              <a:t>个中国人，</a:t>
            </a:r>
            <a:r>
              <a:rPr lang="en-US" altLang="zh-CN" b="0" i="0" dirty="0">
                <a:solidFill>
                  <a:srgbClr val="111111"/>
                </a:solidFill>
                <a:effectLst/>
                <a:latin typeface="楷体" panose="02010609060101010101" pitchFamily="49" charset="-122"/>
                <a:ea typeface="楷体" panose="02010609060101010101" pitchFamily="49" charset="-122"/>
              </a:rPr>
              <a:t>500</a:t>
            </a:r>
            <a:r>
              <a:rPr lang="zh-CN" altLang="en-US" b="0" i="0" dirty="0">
                <a:solidFill>
                  <a:srgbClr val="111111"/>
                </a:solidFill>
                <a:effectLst/>
                <a:latin typeface="楷体" panose="02010609060101010101" pitchFamily="49" charset="-122"/>
                <a:ea typeface="楷体" panose="02010609060101010101" pitchFamily="49" charset="-122"/>
              </a:rPr>
              <a:t>个美国人和</a:t>
            </a:r>
            <a:r>
              <a:rPr lang="en-US" altLang="zh-CN" b="0" i="0" dirty="0">
                <a:solidFill>
                  <a:srgbClr val="111111"/>
                </a:solidFill>
                <a:effectLst/>
                <a:latin typeface="楷体" panose="02010609060101010101" pitchFamily="49" charset="-122"/>
                <a:ea typeface="楷体" panose="02010609060101010101" pitchFamily="49" charset="-122"/>
              </a:rPr>
              <a:t>500</a:t>
            </a:r>
            <a:r>
              <a:rPr lang="zh-CN" altLang="en-US" b="0" i="0" dirty="0">
                <a:solidFill>
                  <a:srgbClr val="111111"/>
                </a:solidFill>
                <a:effectLst/>
                <a:latin typeface="楷体" panose="02010609060101010101" pitchFamily="49" charset="-122"/>
                <a:ea typeface="楷体" panose="02010609060101010101" pitchFamily="49" charset="-122"/>
              </a:rPr>
              <a:t>个英国人。</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xmlns="" val="19560633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E79E51DE-F1A9-449C-B9D1-9E7A0E267C73}"/>
              </a:ext>
            </a:extLst>
          </p:cNvPr>
          <p:cNvPicPr>
            <a:picLocks noChangeAspect="1"/>
          </p:cNvPicPr>
          <p:nvPr/>
        </p:nvPicPr>
        <p:blipFill>
          <a:blip r:embed="rId2"/>
          <a:stretch>
            <a:fillRect/>
          </a:stretch>
        </p:blipFill>
        <p:spPr>
          <a:xfrm>
            <a:off x="503268" y="1105224"/>
            <a:ext cx="7667651" cy="4647551"/>
          </a:xfrm>
          <a:prstGeom prst="rect">
            <a:avLst/>
          </a:prstGeom>
        </p:spPr>
      </p:pic>
      <p:pic>
        <p:nvPicPr>
          <p:cNvPr id="3" name="图片 2">
            <a:extLst>
              <a:ext uri="{FF2B5EF4-FFF2-40B4-BE49-F238E27FC236}">
                <a16:creationId xmlns:a16="http://schemas.microsoft.com/office/drawing/2014/main" xmlns="" id="{6870F735-FBD5-4F8D-80AF-C0DD7F526C51}"/>
              </a:ext>
            </a:extLst>
          </p:cNvPr>
          <p:cNvPicPr>
            <a:picLocks noChangeAspect="1"/>
          </p:cNvPicPr>
          <p:nvPr/>
        </p:nvPicPr>
        <p:blipFill rotWithShape="1">
          <a:blip r:embed="rId3"/>
          <a:srcRect b="4836"/>
          <a:stretch/>
        </p:blipFill>
        <p:spPr>
          <a:xfrm>
            <a:off x="8404367" y="1094103"/>
            <a:ext cx="3246244" cy="4466690"/>
          </a:xfrm>
          <a:prstGeom prst="rect">
            <a:avLst/>
          </a:prstGeom>
        </p:spPr>
      </p:pic>
    </p:spTree>
    <p:extLst>
      <p:ext uri="{BB962C8B-B14F-4D97-AF65-F5344CB8AC3E}">
        <p14:creationId xmlns:p14="http://schemas.microsoft.com/office/powerpoint/2010/main" xmlns="" val="4166122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45352197-2438-481B-A354-E286B34C4E03}"/>
              </a:ext>
            </a:extLst>
          </p:cNvPr>
          <p:cNvSpPr txBox="1"/>
          <p:nvPr/>
        </p:nvSpPr>
        <p:spPr>
          <a:xfrm>
            <a:off x="2991394" y="1851255"/>
            <a:ext cx="6858942" cy="58477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rPr>
              <a:t>在实现中国梦的实践中放飞青春梦想</a:t>
            </a:r>
          </a:p>
        </p:txBody>
      </p:sp>
      <p:graphicFrame>
        <p:nvGraphicFramePr>
          <p:cNvPr id="3" name="图示 2">
            <a:extLst>
              <a:ext uri="{FF2B5EF4-FFF2-40B4-BE49-F238E27FC236}">
                <a16:creationId xmlns:a16="http://schemas.microsoft.com/office/drawing/2014/main" xmlns="" id="{9519A713-3BF9-4036-9A32-AD37764C2378}"/>
              </a:ext>
            </a:extLst>
          </p:cNvPr>
          <p:cNvGraphicFramePr/>
          <p:nvPr>
            <p:extLst>
              <p:ext uri="{D42A27DB-BD31-4B8C-83A1-F6EECF244321}">
                <p14:modId xmlns:p14="http://schemas.microsoft.com/office/powerpoint/2010/main" xmlns="" val="3155340426"/>
              </p:ext>
            </p:extLst>
          </p:nvPr>
        </p:nvGraphicFramePr>
        <p:xfrm>
          <a:off x="2529839" y="3317966"/>
          <a:ext cx="7320497" cy="16708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组合 3">
            <a:extLst>
              <a:ext uri="{FF2B5EF4-FFF2-40B4-BE49-F238E27FC236}">
                <a16:creationId xmlns:a16="http://schemas.microsoft.com/office/drawing/2014/main" xmlns="" id="{245F86DA-DC62-4CF1-838A-AC07AC0C64CF}"/>
              </a:ext>
            </a:extLst>
          </p:cNvPr>
          <p:cNvGrpSpPr/>
          <p:nvPr/>
        </p:nvGrpSpPr>
        <p:grpSpPr>
          <a:xfrm>
            <a:off x="2488003" y="5184807"/>
            <a:ext cx="7320497" cy="771397"/>
            <a:chOff x="0" y="899436"/>
            <a:chExt cx="7320497" cy="771397"/>
          </a:xfrm>
          <a:scene3d>
            <a:camera prst="orthographicFront"/>
            <a:lightRig rig="flat" dir="t"/>
          </a:scene3d>
        </p:grpSpPr>
        <p:sp>
          <p:nvSpPr>
            <p:cNvPr id="5" name="圆角矩形 9">
              <a:extLst>
                <a:ext uri="{FF2B5EF4-FFF2-40B4-BE49-F238E27FC236}">
                  <a16:creationId xmlns:a16="http://schemas.microsoft.com/office/drawing/2014/main" xmlns="" id="{ECB9C298-951B-4B01-8D53-0A63E8ED93B4}"/>
                </a:ext>
              </a:extLst>
            </p:cNvPr>
            <p:cNvSpPr/>
            <p:nvPr/>
          </p:nvSpPr>
          <p:spPr>
            <a:xfrm>
              <a:off x="0" y="901047"/>
              <a:ext cx="7320497" cy="769786"/>
            </a:xfrm>
            <a:prstGeom prst="roundRect">
              <a:avLst/>
            </a:prstGeom>
            <a:sp3d prstMaterial="dkEdge">
              <a:bevelT w="8200" h="38100"/>
            </a:sp3d>
          </p:spPr>
          <p:style>
            <a:lnRef idx="0">
              <a:schemeClr val="lt1">
                <a:hueOff val="0"/>
                <a:satOff val="0"/>
                <a:lumOff val="0"/>
                <a:alphaOff val="0"/>
              </a:schemeClr>
            </a:lnRef>
            <a:fillRef idx="2">
              <a:schemeClr val="accent3">
                <a:hueOff val="0"/>
                <a:satOff val="0"/>
                <a:lumOff val="0"/>
                <a:alphaOff val="0"/>
              </a:schemeClr>
            </a:fillRef>
            <a:effectRef idx="1">
              <a:schemeClr val="accent3">
                <a:hueOff val="0"/>
                <a:satOff val="0"/>
                <a:lumOff val="0"/>
                <a:alphaOff val="0"/>
              </a:schemeClr>
            </a:effectRef>
            <a:fontRef idx="minor">
              <a:schemeClr val="dk1"/>
            </a:fontRef>
          </p:style>
        </p:sp>
        <p:sp>
          <p:nvSpPr>
            <p:cNvPr id="6" name="圆角矩形 4">
              <a:extLst>
                <a:ext uri="{FF2B5EF4-FFF2-40B4-BE49-F238E27FC236}">
                  <a16:creationId xmlns:a16="http://schemas.microsoft.com/office/drawing/2014/main" xmlns="" id="{7AA8E53A-9916-4506-AABD-94AC2790C1B5}"/>
                </a:ext>
              </a:extLst>
            </p:cNvPr>
            <p:cNvSpPr txBox="1"/>
            <p:nvPr/>
          </p:nvSpPr>
          <p:spPr>
            <a:xfrm>
              <a:off x="37578" y="899436"/>
              <a:ext cx="7245341" cy="694630"/>
            </a:xfrm>
            <a:prstGeom prst="rect">
              <a:avLst/>
            </a:prstGeom>
            <a:solidFill>
              <a:schemeClr val="accent2"/>
            </a:solidFill>
            <a:sp3d/>
          </p:spPr>
          <p:style>
            <a:lnRef idx="0">
              <a:scrgbClr r="0" g="0" b="0"/>
            </a:lnRef>
            <a:fillRef idx="0">
              <a:scrgbClr r="0" g="0" b="0"/>
            </a:fillRef>
            <a:effectRef idx="0">
              <a:scrgbClr r="0" g="0" b="0"/>
            </a:effectRef>
            <a:fontRef idx="minor">
              <a:schemeClr val="dk1"/>
            </a:fontRef>
          </p:style>
          <p:txBody>
            <a:bodyPr spcFirstLastPara="0" vert="horz" wrap="square" lIns="110490" tIns="110490" rIns="110490" bIns="110490" numCol="1" spcCol="1270" anchor="ctr" anchorCtr="0">
              <a:noAutofit/>
            </a:bodyPr>
            <a:lstStyle/>
            <a:p>
              <a:pPr lvl="0" algn="l" defTabSz="1289050">
                <a:lnSpc>
                  <a:spcPct val="90000"/>
                </a:lnSpc>
                <a:spcBef>
                  <a:spcPct val="0"/>
                </a:spcBef>
                <a:spcAft>
                  <a:spcPct val="35000"/>
                </a:spcAft>
              </a:pPr>
              <a:r>
                <a:rPr lang="zh-CN" altLang="en-US" sz="2900" b="1" kern="1200" dirty="0"/>
                <a:t>（</a:t>
              </a:r>
              <a:r>
                <a:rPr lang="en-US" altLang="zh-CN" sz="2900" b="1" dirty="0"/>
                <a:t>3</a:t>
              </a:r>
              <a:r>
                <a:rPr lang="zh-CN" altLang="en-US" sz="2900" b="1" kern="1200" dirty="0"/>
                <a:t>）</a:t>
              </a:r>
              <a:r>
                <a:rPr lang="zh-CN" altLang="en-US" sz="2900" b="1" dirty="0"/>
                <a:t>为实现中国梦注入青春能量</a:t>
              </a:r>
              <a:endParaRPr lang="zh-CN" altLang="en-US" sz="2900" b="1" kern="1200" dirty="0"/>
            </a:p>
          </p:txBody>
        </p:sp>
      </p:grpSp>
      <p:sp>
        <p:nvSpPr>
          <p:cNvPr id="7" name="矩形: 圆角 6">
            <a:extLst>
              <a:ext uri="{FF2B5EF4-FFF2-40B4-BE49-F238E27FC236}">
                <a16:creationId xmlns:a16="http://schemas.microsoft.com/office/drawing/2014/main" xmlns="" id="{5D1814FA-1B6C-441F-B125-A3008F47E2DE}"/>
              </a:ext>
            </a:extLst>
          </p:cNvPr>
          <p:cNvSpPr/>
          <p:nvPr/>
        </p:nvSpPr>
        <p:spPr>
          <a:xfrm>
            <a:off x="1287857" y="1563862"/>
            <a:ext cx="1241982" cy="1286112"/>
          </a:xfrm>
          <a:prstGeom prst="roundRect">
            <a:avLst/>
          </a:prstGeom>
          <a:solidFill>
            <a:srgbClr val="599B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956"/>
              </a:solidFill>
            </a:endParaRPr>
          </a:p>
        </p:txBody>
      </p:sp>
      <p:sp>
        <p:nvSpPr>
          <p:cNvPr id="8" name="文本框 7">
            <a:extLst>
              <a:ext uri="{FF2B5EF4-FFF2-40B4-BE49-F238E27FC236}">
                <a16:creationId xmlns:a16="http://schemas.microsoft.com/office/drawing/2014/main" xmlns="" id="{D4A317D5-F3B0-4219-B915-62BC2AC1DDA0}"/>
              </a:ext>
            </a:extLst>
          </p:cNvPr>
          <p:cNvSpPr txBox="1"/>
          <p:nvPr/>
        </p:nvSpPr>
        <p:spPr>
          <a:xfrm>
            <a:off x="1563627" y="1708788"/>
            <a:ext cx="759443" cy="1107996"/>
          </a:xfrm>
          <a:prstGeom prst="rect">
            <a:avLst/>
          </a:prstGeom>
          <a:solidFill>
            <a:srgbClr val="599BD7"/>
          </a:solidFill>
        </p:spPr>
        <p:txBody>
          <a:bodyPr wrap="square" rtlCol="0">
            <a:spAutoFit/>
          </a:bodyPr>
          <a:lstStyle/>
          <a:p>
            <a:r>
              <a:rPr lang="en-US" altLang="zh-CN" sz="6600" b="1" dirty="0">
                <a:solidFill>
                  <a:srgbClr val="FFFFFF"/>
                </a:soli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rPr>
              <a:t>3</a:t>
            </a:r>
            <a:endParaRPr lang="zh-CN" altLang="en-US" sz="6600" b="1" dirty="0">
              <a:gradFill>
                <a:gsLst>
                  <a:gs pos="29000">
                    <a:srgbClr val="B91319"/>
                  </a:gs>
                  <a:gs pos="0">
                    <a:srgbClr val="DC1218"/>
                  </a:gs>
                  <a:gs pos="79000">
                    <a:srgbClr val="9E0E18"/>
                  </a:gs>
                  <a:gs pos="58000">
                    <a:srgbClr val="A61319"/>
                  </a:gs>
                  <a:gs pos="100000">
                    <a:srgbClr val="901518"/>
                  </a:gs>
                </a:gsLst>
                <a:path path="circle">
                  <a:fillToRect l="50000" t="50000" r="50000" b="50000"/>
                </a:path>
              </a:gradFill>
              <a:effectLst>
                <a:outerShdw blurRad="50800" dist="38100" dir="2700000" algn="tl" rotWithShape="0">
                  <a:prstClr val="black">
                    <a:alpha val="40000"/>
                  </a:prstClr>
                </a:outerShdw>
              </a:effectLst>
              <a:latin typeface="Kartika" panose="02020503030404060203" pitchFamily="18" charset="0"/>
              <a:ea typeface="方正姚体" panose="02010601030101010101" pitchFamily="2" charset="-122"/>
              <a:cs typeface="Kartika" panose="02020503030404060203" pitchFamily="18" charset="0"/>
            </a:endParaRPr>
          </a:p>
        </p:txBody>
      </p:sp>
      <p:grpSp>
        <p:nvGrpSpPr>
          <p:cNvPr id="9" name="组合 8">
            <a:extLst>
              <a:ext uri="{FF2B5EF4-FFF2-40B4-BE49-F238E27FC236}">
                <a16:creationId xmlns:a16="http://schemas.microsoft.com/office/drawing/2014/main" xmlns="" id="{5034F79D-27EE-4E0B-BB56-C35F33055F41}"/>
              </a:ext>
            </a:extLst>
          </p:cNvPr>
          <p:cNvGrpSpPr/>
          <p:nvPr/>
        </p:nvGrpSpPr>
        <p:grpSpPr>
          <a:xfrm>
            <a:off x="3471353" y="2635843"/>
            <a:ext cx="5949438" cy="240253"/>
            <a:chOff x="6426750" y="4143057"/>
            <a:chExt cx="5040000" cy="80962"/>
          </a:xfrm>
        </p:grpSpPr>
        <p:cxnSp>
          <p:nvCxnSpPr>
            <p:cNvPr id="10" name="直接连接符 9">
              <a:extLst>
                <a:ext uri="{FF2B5EF4-FFF2-40B4-BE49-F238E27FC236}">
                  <a16:creationId xmlns:a16="http://schemas.microsoft.com/office/drawing/2014/main" xmlns="" id="{7DD5DE95-C554-49F0-A492-6C68120B71C7}"/>
                </a:ext>
              </a:extLst>
            </p:cNvPr>
            <p:cNvCxnSpPr/>
            <p:nvPr/>
          </p:nvCxnSpPr>
          <p:spPr>
            <a:xfrm flipH="1">
              <a:off x="6426750" y="4143057"/>
              <a:ext cx="5040000" cy="0"/>
            </a:xfrm>
            <a:prstGeom prst="line">
              <a:avLst/>
            </a:prstGeom>
            <a:ln w="12700">
              <a:solidFill>
                <a:srgbClr val="599B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xmlns="" id="{2F8194DA-5467-4441-ADBE-5648C927DB0E}"/>
                </a:ext>
              </a:extLst>
            </p:cNvPr>
            <p:cNvCxnSpPr/>
            <p:nvPr/>
          </p:nvCxnSpPr>
          <p:spPr>
            <a:xfrm flipH="1">
              <a:off x="6426750" y="4224019"/>
              <a:ext cx="5040000" cy="0"/>
            </a:xfrm>
            <a:prstGeom prst="line">
              <a:avLst/>
            </a:prstGeom>
            <a:ln w="38100">
              <a:solidFill>
                <a:srgbClr val="599B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7514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750" fill="hold"/>
                                        <p:tgtEl>
                                          <p:spTgt spid="2"/>
                                        </p:tgtEl>
                                        <p:attrNameLst>
                                          <p:attrName>ppt_y</p:attrName>
                                        </p:attrNameLst>
                                      </p:cBhvr>
                                      <p:tavLst>
                                        <p:tav tm="0">
                                          <p:val>
                                            <p:strVal val="#ppt_y"/>
                                          </p:val>
                                        </p:tav>
                                        <p:tav tm="100000">
                                          <p:val>
                                            <p:strVal val="#ppt_y"/>
                                          </p:val>
                                        </p:tav>
                                      </p:tavLst>
                                    </p:anim>
                                    <p:anim calcmode="lin" valueType="num">
                                      <p:cBhvr>
                                        <p:cTn id="9" dur="7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7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750" tmFilter="0,0; .5, 1; 1, 1"/>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875"/>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2375"/>
                            </p:stCondLst>
                            <p:childTnLst>
                              <p:par>
                                <p:cTn id="20" presetID="16" presetClass="entr" presetSubtype="37"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out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a:extLst>
              <a:ext uri="{FF2B5EF4-FFF2-40B4-BE49-F238E27FC236}">
                <a16:creationId xmlns:a16="http://schemas.microsoft.com/office/drawing/2014/main" xmlns="" id="{1EBF95A9-91E1-41F1-ABE1-A6BBC50E12B0}"/>
              </a:ext>
            </a:extLst>
          </p:cNvPr>
          <p:cNvSpPr txBox="1">
            <a:spLocks noChangeArrowheads="1"/>
          </p:cNvSpPr>
          <p:nvPr/>
        </p:nvSpPr>
        <p:spPr bwMode="auto">
          <a:xfrm>
            <a:off x="1066800" y="1266978"/>
            <a:ext cx="4343400" cy="641350"/>
          </a:xfrm>
          <a:prstGeom prst="rect">
            <a:avLst/>
          </a:prstGeom>
          <a:solidFill>
            <a:srgbClr val="CC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eaLnBrk="0" hangingPunct="0"/>
            <a:r>
              <a:rPr lang="en-US" altLang="zh-CN" sz="3600" b="1" dirty="0">
                <a:solidFill>
                  <a:schemeClr val="tx2"/>
                </a:solidFill>
                <a:latin typeface="黑体" panose="02010609060101010101" pitchFamily="49" charset="-122"/>
              </a:rPr>
              <a:t>    </a:t>
            </a:r>
            <a:r>
              <a:rPr lang="zh-CN" altLang="en-US" sz="3600" b="1" dirty="0">
                <a:solidFill>
                  <a:schemeClr val="tx2"/>
                </a:solidFill>
                <a:latin typeface="黑体" panose="02010609060101010101" pitchFamily="49" charset="-122"/>
              </a:rPr>
              <a:t>理想的特征</a:t>
            </a:r>
          </a:p>
        </p:txBody>
      </p:sp>
      <p:grpSp>
        <p:nvGrpSpPr>
          <p:cNvPr id="3" name="组合 15362">
            <a:extLst>
              <a:ext uri="{FF2B5EF4-FFF2-40B4-BE49-F238E27FC236}">
                <a16:creationId xmlns:a16="http://schemas.microsoft.com/office/drawing/2014/main" xmlns="" id="{F080B7E1-300E-40A5-A346-4AFF3B0024C2}"/>
              </a:ext>
            </a:extLst>
          </p:cNvPr>
          <p:cNvGrpSpPr/>
          <p:nvPr/>
        </p:nvGrpSpPr>
        <p:grpSpPr bwMode="auto">
          <a:xfrm>
            <a:off x="1066800" y="2597212"/>
            <a:ext cx="4183063" cy="3276600"/>
            <a:chOff x="0" y="0"/>
            <a:chExt cx="5111" cy="2448"/>
          </a:xfrm>
        </p:grpSpPr>
        <p:pic>
          <p:nvPicPr>
            <p:cNvPr id="4" name="Picture 6">
              <a:extLst>
                <a:ext uri="{FF2B5EF4-FFF2-40B4-BE49-F238E27FC236}">
                  <a16:creationId xmlns:a16="http://schemas.microsoft.com/office/drawing/2014/main" xmlns="" id="{50B0E937-0A87-4F89-A7F2-90E509F148EF}"/>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0"/>
              <a:ext cx="5111" cy="2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Box 7">
              <a:extLst>
                <a:ext uri="{FF2B5EF4-FFF2-40B4-BE49-F238E27FC236}">
                  <a16:creationId xmlns:a16="http://schemas.microsoft.com/office/drawing/2014/main" xmlns="" id="{20B58F8B-41B7-40D8-9DC1-11E02D4BB556}"/>
                </a:ext>
              </a:extLst>
            </p:cNvPr>
            <p:cNvSpPr txBox="1">
              <a:spLocks noChangeArrowheads="1"/>
            </p:cNvSpPr>
            <p:nvPr/>
          </p:nvSpPr>
          <p:spPr bwMode="auto">
            <a:xfrm>
              <a:off x="336" y="288"/>
              <a:ext cx="4416" cy="4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20000"/>
                </a:spcBef>
              </a:pPr>
              <a:endParaRPr lang="zh-CN" altLang="en-US" sz="3200" b="1">
                <a:solidFill>
                  <a:srgbClr val="000000"/>
                </a:solidFill>
                <a:latin typeface="楷体_GB2312" pitchFamily="1" charset="-122"/>
                <a:ea typeface="楷体_GB2312" pitchFamily="1" charset="-122"/>
              </a:endParaRPr>
            </a:p>
          </p:txBody>
        </p:sp>
      </p:grpSp>
      <p:sp>
        <p:nvSpPr>
          <p:cNvPr id="6" name="Rectangle 9">
            <a:extLst>
              <a:ext uri="{FF2B5EF4-FFF2-40B4-BE49-F238E27FC236}">
                <a16:creationId xmlns:a16="http://schemas.microsoft.com/office/drawing/2014/main" xmlns="" id="{27B2B512-98F1-4DE2-9778-616AD7CA3B74}"/>
              </a:ext>
            </a:extLst>
          </p:cNvPr>
          <p:cNvSpPr txBox="1">
            <a:spLocks noChangeArrowheads="1"/>
          </p:cNvSpPr>
          <p:nvPr/>
        </p:nvSpPr>
        <p:spPr>
          <a:xfrm>
            <a:off x="1648691" y="2957626"/>
            <a:ext cx="2999509" cy="2417618"/>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3200" b="1" dirty="0">
                <a:solidFill>
                  <a:srgbClr val="000000"/>
                </a:solidFill>
                <a:latin typeface="微软雅黑" panose="020B0503020204020204" pitchFamily="34" charset="-122"/>
                <a:ea typeface="微软雅黑" panose="020B0503020204020204" pitchFamily="34" charset="-122"/>
              </a:rPr>
              <a:t>超越性</a:t>
            </a:r>
          </a:p>
          <a:p>
            <a:pPr>
              <a:lnSpc>
                <a:spcPct val="150000"/>
              </a:lnSpc>
            </a:pPr>
            <a:r>
              <a:rPr lang="zh-CN" altLang="en-US" sz="3200" b="1" dirty="0">
                <a:solidFill>
                  <a:srgbClr val="000000"/>
                </a:solidFill>
                <a:latin typeface="微软雅黑" panose="020B0503020204020204" pitchFamily="34" charset="-122"/>
                <a:ea typeface="微软雅黑" panose="020B0503020204020204" pitchFamily="34" charset="-122"/>
              </a:rPr>
              <a:t>实践性</a:t>
            </a:r>
          </a:p>
          <a:p>
            <a:pPr>
              <a:lnSpc>
                <a:spcPct val="150000"/>
              </a:lnSpc>
            </a:pPr>
            <a:r>
              <a:rPr lang="zh-CN" altLang="en-US" sz="3200" b="1" dirty="0">
                <a:solidFill>
                  <a:srgbClr val="000000"/>
                </a:solidFill>
                <a:latin typeface="微软雅黑" panose="020B0503020204020204" pitchFamily="34" charset="-122"/>
                <a:ea typeface="微软雅黑" panose="020B0503020204020204" pitchFamily="34" charset="-122"/>
              </a:rPr>
              <a:t>时代性        </a:t>
            </a:r>
            <a:endParaRPr lang="zh-CN" altLang="en-US" sz="32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xmlns="" id="{902F31B7-C88D-449A-A2FE-0A776F1BFB8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45175" y="1908327"/>
            <a:ext cx="3409168" cy="2045501"/>
          </a:xfrm>
          <a:prstGeom prst="ellipse">
            <a:avLst/>
          </a:prstGeom>
          <a:ln>
            <a:noFill/>
          </a:ln>
          <a:effectLst>
            <a:softEdge rad="112500"/>
          </a:effectLst>
        </p:spPr>
      </p:pic>
    </p:spTree>
    <p:extLst>
      <p:ext uri="{BB962C8B-B14F-4D97-AF65-F5344CB8AC3E}">
        <p14:creationId xmlns:p14="http://schemas.microsoft.com/office/powerpoint/2010/main" xmlns="" val="9911526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1F829087-E856-4B0A-9CC1-48282885DC0C}"/>
              </a:ext>
            </a:extLst>
          </p:cNvPr>
          <p:cNvPicPr>
            <a:picLocks noChangeAspect="1"/>
          </p:cNvPicPr>
          <p:nvPr/>
        </p:nvPicPr>
        <p:blipFill>
          <a:blip r:embed="rId2"/>
          <a:stretch>
            <a:fillRect/>
          </a:stretch>
        </p:blipFill>
        <p:spPr>
          <a:xfrm>
            <a:off x="922529" y="1548191"/>
            <a:ext cx="8736325" cy="2810500"/>
          </a:xfrm>
          <a:prstGeom prst="rect">
            <a:avLst/>
          </a:prstGeom>
        </p:spPr>
      </p:pic>
      <p:sp>
        <p:nvSpPr>
          <p:cNvPr id="3" name="文本框 47">
            <a:extLst>
              <a:ext uri="{FF2B5EF4-FFF2-40B4-BE49-F238E27FC236}">
                <a16:creationId xmlns:a16="http://schemas.microsoft.com/office/drawing/2014/main" xmlns="" id="{10B71282-CDE6-4770-B7A9-E30CD2A58794}"/>
              </a:ext>
            </a:extLst>
          </p:cNvPr>
          <p:cNvSpPr txBox="1"/>
          <p:nvPr/>
        </p:nvSpPr>
        <p:spPr>
          <a:xfrm>
            <a:off x="605622" y="4989162"/>
            <a:ext cx="10673626" cy="954107"/>
          </a:xfrm>
          <a:prstGeom prst="rect">
            <a:avLst/>
          </a:prstGeom>
          <a:noFill/>
        </p:spPr>
        <p:txBody>
          <a:bodyPr wrap="square" rtlCol="0">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“人类的美好理想，都不可能唾手可得，都离不开筚路蓝缕、手胼足胝的艰苦奋斗。”</a:t>
            </a:r>
          </a:p>
        </p:txBody>
      </p:sp>
      <p:sp>
        <p:nvSpPr>
          <p:cNvPr id="4" name="文本框 8">
            <a:extLst>
              <a:ext uri="{FF2B5EF4-FFF2-40B4-BE49-F238E27FC236}">
                <a16:creationId xmlns:a16="http://schemas.microsoft.com/office/drawing/2014/main" xmlns="" id="{21C891C8-0ECE-4532-A884-D029A8397847}"/>
              </a:ext>
            </a:extLst>
          </p:cNvPr>
          <p:cNvSpPr txBox="1"/>
          <p:nvPr/>
        </p:nvSpPr>
        <p:spPr>
          <a:xfrm>
            <a:off x="4680740" y="309326"/>
            <a:ext cx="6984392" cy="523220"/>
          </a:xfrm>
          <a:prstGeom prst="rect">
            <a:avLst/>
          </a:prstGeom>
          <a:solidFill>
            <a:srgbClr val="F79646">
              <a:lumMod val="75000"/>
            </a:srgbClr>
          </a:solidFill>
        </p:spPr>
        <p:txBody>
          <a:bodyPr wrap="square" rtlCol="0">
            <a:spAutoFit/>
          </a:bodyPr>
          <a:lstStyle/>
          <a:p>
            <a:pPr>
              <a:defRPr/>
            </a:pPr>
            <a:r>
              <a:rPr kumimoji="0" lang="zh-CN" altLang="en-US" sz="2800" b="0" i="0" u="none" strike="noStrike" kern="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rPr>
              <a:t>一、</a:t>
            </a:r>
            <a:r>
              <a:rPr lang="zh-CN" altLang="en-US" sz="2800" kern="0" dirty="0">
                <a:solidFill>
                  <a:prstClr val="white"/>
                </a:solidFill>
                <a:latin typeface="Arial Black" panose="020B0A04020102020204" pitchFamily="34" charset="0"/>
                <a:ea typeface="宋体" panose="02010600030101010101" pitchFamily="2" charset="-122"/>
              </a:rPr>
              <a:t>科学把握理想与现实的辩证统一</a:t>
            </a:r>
          </a:p>
        </p:txBody>
      </p:sp>
    </p:spTree>
    <p:extLst>
      <p:ext uri="{BB962C8B-B14F-4D97-AF65-F5344CB8AC3E}">
        <p14:creationId xmlns:p14="http://schemas.microsoft.com/office/powerpoint/2010/main" xmlns="" val="2380461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0272158A-58C1-4FB9-8931-2CBEDEF247BB}"/>
              </a:ext>
            </a:extLst>
          </p:cNvPr>
          <p:cNvPicPr>
            <a:picLocks noChangeAspect="1"/>
          </p:cNvPicPr>
          <p:nvPr/>
        </p:nvPicPr>
        <p:blipFill>
          <a:blip r:embed="rId2"/>
          <a:stretch>
            <a:fillRect/>
          </a:stretch>
        </p:blipFill>
        <p:spPr>
          <a:xfrm>
            <a:off x="5799483" y="1084390"/>
            <a:ext cx="5200339" cy="5364945"/>
          </a:xfrm>
          <a:prstGeom prst="rect">
            <a:avLst/>
          </a:prstGeom>
        </p:spPr>
      </p:pic>
      <p:pic>
        <p:nvPicPr>
          <p:cNvPr id="3" name="图片 2">
            <a:extLst>
              <a:ext uri="{FF2B5EF4-FFF2-40B4-BE49-F238E27FC236}">
                <a16:creationId xmlns:a16="http://schemas.microsoft.com/office/drawing/2014/main" xmlns="" id="{128F035E-23CC-4E06-AB05-4C178D646D1C}"/>
              </a:ext>
            </a:extLst>
          </p:cNvPr>
          <p:cNvPicPr>
            <a:picLocks noChangeAspect="1"/>
          </p:cNvPicPr>
          <p:nvPr/>
        </p:nvPicPr>
        <p:blipFill>
          <a:blip r:embed="rId3"/>
          <a:stretch>
            <a:fillRect/>
          </a:stretch>
        </p:blipFill>
        <p:spPr>
          <a:xfrm>
            <a:off x="3030820" y="3356618"/>
            <a:ext cx="2560542" cy="3023878"/>
          </a:xfrm>
          <a:prstGeom prst="rect">
            <a:avLst/>
          </a:prstGeom>
        </p:spPr>
      </p:pic>
      <p:sp>
        <p:nvSpPr>
          <p:cNvPr id="4" name="文本框 3">
            <a:extLst>
              <a:ext uri="{FF2B5EF4-FFF2-40B4-BE49-F238E27FC236}">
                <a16:creationId xmlns:a16="http://schemas.microsoft.com/office/drawing/2014/main" xmlns="" id="{714624E9-331F-4496-83CE-8B38649E6633}"/>
              </a:ext>
            </a:extLst>
          </p:cNvPr>
          <p:cNvSpPr txBox="1"/>
          <p:nvPr/>
        </p:nvSpPr>
        <p:spPr>
          <a:xfrm>
            <a:off x="496389" y="966123"/>
            <a:ext cx="4127862" cy="461665"/>
          </a:xfrm>
          <a:prstGeom prst="rect">
            <a:avLst/>
          </a:prstGeom>
          <a:noFill/>
        </p:spPr>
        <p:txBody>
          <a:bodyPr wrap="squar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1.</a:t>
            </a:r>
            <a:r>
              <a:rPr lang="zh-CN" altLang="en-US" sz="2400" b="1" dirty="0">
                <a:solidFill>
                  <a:srgbClr val="0000FF"/>
                </a:solidFill>
                <a:latin typeface="微软雅黑" panose="020B0503020204020204" pitchFamily="34" charset="-122"/>
                <a:ea typeface="微软雅黑" panose="020B0503020204020204" pitchFamily="34" charset="-122"/>
              </a:rPr>
              <a:t>辩证看待理想与现实的矛盾</a:t>
            </a:r>
          </a:p>
        </p:txBody>
      </p:sp>
    </p:spTree>
    <p:extLst>
      <p:ext uri="{BB962C8B-B14F-4D97-AF65-F5344CB8AC3E}">
        <p14:creationId xmlns:p14="http://schemas.microsoft.com/office/powerpoint/2010/main" xmlns="" val="3876166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1C7A60A7-AFE8-41A1-A394-DEBCC22F95D9}"/>
              </a:ext>
            </a:extLst>
          </p:cNvPr>
          <p:cNvSpPr txBox="1"/>
          <p:nvPr/>
        </p:nvSpPr>
        <p:spPr>
          <a:xfrm>
            <a:off x="689154" y="1140695"/>
            <a:ext cx="4231896" cy="830997"/>
          </a:xfrm>
          <a:prstGeom prst="rect">
            <a:avLst/>
          </a:prstGeom>
          <a:noFill/>
        </p:spPr>
        <p:txBody>
          <a:bodyPr wrap="squar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2.</a:t>
            </a:r>
            <a:r>
              <a:rPr lang="zh-CN" altLang="en-US" sz="2400" b="1" dirty="0">
                <a:solidFill>
                  <a:srgbClr val="0000FF"/>
                </a:solidFill>
                <a:latin typeface="微软雅黑" panose="020B0503020204020204" pitchFamily="34" charset="-122"/>
                <a:ea typeface="微软雅黑" panose="020B0503020204020204" pitchFamily="34" charset="-122"/>
              </a:rPr>
              <a:t>实现理想的长期性、艰巨性和曲折性</a:t>
            </a:r>
          </a:p>
        </p:txBody>
      </p:sp>
      <p:sp>
        <p:nvSpPr>
          <p:cNvPr id="3" name="Rectangle 18">
            <a:extLst>
              <a:ext uri="{FF2B5EF4-FFF2-40B4-BE49-F238E27FC236}">
                <a16:creationId xmlns:a16="http://schemas.microsoft.com/office/drawing/2014/main" xmlns="" id="{13BC9F65-3806-4A99-816E-FD7DADBA1B89}"/>
              </a:ext>
            </a:extLst>
          </p:cNvPr>
          <p:cNvSpPr txBox="1">
            <a:spLocks noRot="1" noChangeArrowheads="1"/>
          </p:cNvSpPr>
          <p:nvPr/>
        </p:nvSpPr>
        <p:spPr>
          <a:xfrm>
            <a:off x="559061" y="2371709"/>
            <a:ext cx="4343400" cy="2514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solidFill>
                  <a:srgbClr val="000000"/>
                </a:solidFill>
                <a:ea typeface="楷体_GB2312" pitchFamily="1" charset="-122"/>
              </a:rPr>
              <a:t>理想的实现是一个过程。</a:t>
            </a:r>
            <a:endParaRPr lang="en-US" altLang="zh-CN" b="1" dirty="0">
              <a:solidFill>
                <a:srgbClr val="000000"/>
              </a:solidFill>
              <a:ea typeface="楷体_GB2312" pitchFamily="1" charset="-122"/>
            </a:endParaRPr>
          </a:p>
          <a:p>
            <a:endParaRPr lang="en-US" altLang="zh-CN" b="1" dirty="0">
              <a:solidFill>
                <a:srgbClr val="000000"/>
              </a:solidFill>
              <a:ea typeface="楷体_GB2312" pitchFamily="1" charset="-122"/>
            </a:endParaRPr>
          </a:p>
          <a:p>
            <a:r>
              <a:rPr lang="zh-CN" altLang="en-US" b="1" dirty="0">
                <a:solidFill>
                  <a:srgbClr val="000000"/>
                </a:solidFill>
                <a:ea typeface="楷体_GB2312" pitchFamily="1" charset="-122"/>
              </a:rPr>
              <a:t>理想越是远大，它的实现过程就越复杂，需要的实践也越漫长</a:t>
            </a:r>
          </a:p>
          <a:p>
            <a:endParaRPr lang="zh-CN" altLang="en-US" b="1" dirty="0">
              <a:solidFill>
                <a:srgbClr val="000000"/>
              </a:solidFill>
              <a:ea typeface="楷体_GB2312" pitchFamily="1" charset="-122"/>
            </a:endParaRPr>
          </a:p>
          <a:p>
            <a:r>
              <a:rPr lang="zh-CN" altLang="en-US" b="1" dirty="0">
                <a:solidFill>
                  <a:srgbClr val="000000"/>
                </a:solidFill>
                <a:ea typeface="楷体_GB2312" pitchFamily="1" charset="-122"/>
              </a:rPr>
              <a:t>正确对待实现理想过程中的顺境与逆境</a:t>
            </a:r>
          </a:p>
        </p:txBody>
      </p:sp>
      <p:sp>
        <p:nvSpPr>
          <p:cNvPr id="4" name="AutoShape 6">
            <a:extLst>
              <a:ext uri="{FF2B5EF4-FFF2-40B4-BE49-F238E27FC236}">
                <a16:creationId xmlns:a16="http://schemas.microsoft.com/office/drawing/2014/main" xmlns="" id="{5299CA1E-B158-420E-9532-3BAF4738D71B}"/>
              </a:ext>
            </a:extLst>
          </p:cNvPr>
          <p:cNvSpPr>
            <a:spLocks noChangeArrowheads="1"/>
          </p:cNvSpPr>
          <p:nvPr/>
        </p:nvSpPr>
        <p:spPr bwMode="auto">
          <a:xfrm>
            <a:off x="6433466" y="944882"/>
            <a:ext cx="3481252" cy="2053621"/>
          </a:xfrm>
          <a:prstGeom prst="cloudCallout">
            <a:avLst>
              <a:gd name="adj1" fmla="val -36356"/>
              <a:gd name="adj2" fmla="val 53597"/>
            </a:avLst>
          </a:prstGeom>
          <a:solidFill>
            <a:srgbClr val="C8FFEA"/>
          </a:solidFill>
          <a:ln w="9525">
            <a:solidFill>
              <a:schemeClr val="tx1"/>
            </a:solidFill>
            <a:round/>
          </a:ln>
        </p:spPr>
        <p:txBody>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b="1" dirty="0">
                <a:solidFill>
                  <a:srgbClr val="FF3300"/>
                </a:solidFill>
                <a:ea typeface="楷体_GB2312" pitchFamily="1" charset="-122"/>
              </a:rPr>
              <a:t>天上纷纷掉饲料；</a:t>
            </a:r>
          </a:p>
          <a:p>
            <a:r>
              <a:rPr lang="zh-CN" altLang="en-US" b="1" dirty="0">
                <a:solidFill>
                  <a:srgbClr val="FF3300"/>
                </a:solidFill>
                <a:ea typeface="楷体_GB2312" pitchFamily="1" charset="-122"/>
              </a:rPr>
              <a:t>一天到晚睡大觉；</a:t>
            </a:r>
          </a:p>
          <a:p>
            <a:r>
              <a:rPr lang="zh-CN" altLang="en-US" b="1" dirty="0">
                <a:solidFill>
                  <a:srgbClr val="FF3300"/>
                </a:solidFill>
                <a:ea typeface="楷体_GB2312" pitchFamily="1" charset="-122"/>
              </a:rPr>
              <a:t>天下人人都爱猪；</a:t>
            </a:r>
          </a:p>
          <a:p>
            <a:r>
              <a:rPr lang="zh-CN" altLang="en-US" b="1" dirty="0">
                <a:solidFill>
                  <a:srgbClr val="FF3300"/>
                </a:solidFill>
                <a:ea typeface="楷体_GB2312" pitchFamily="1" charset="-122"/>
              </a:rPr>
              <a:t>所有屠夫都死掉。</a:t>
            </a:r>
            <a:endParaRPr lang="zh-TW" altLang="en-US" b="1" dirty="0">
              <a:solidFill>
                <a:srgbClr val="FF3300"/>
              </a:solidFill>
              <a:ea typeface="楷体_GB2312" pitchFamily="1" charset="-122"/>
            </a:endParaRPr>
          </a:p>
        </p:txBody>
      </p:sp>
      <p:pic>
        <p:nvPicPr>
          <p:cNvPr id="5" name="图片 4">
            <a:extLst>
              <a:ext uri="{FF2B5EF4-FFF2-40B4-BE49-F238E27FC236}">
                <a16:creationId xmlns:a16="http://schemas.microsoft.com/office/drawing/2014/main" xmlns="" id="{8FCE2A7F-762C-438D-B613-8372E45C7BE3}"/>
              </a:ext>
            </a:extLst>
          </p:cNvPr>
          <p:cNvPicPr>
            <a:picLocks noChangeAspect="1"/>
          </p:cNvPicPr>
          <p:nvPr/>
        </p:nvPicPr>
        <p:blipFill>
          <a:blip r:embed="rId2" cstate="print"/>
          <a:stretch>
            <a:fillRect/>
          </a:stretch>
        </p:blipFill>
        <p:spPr>
          <a:xfrm>
            <a:off x="5205803" y="2130856"/>
            <a:ext cx="1112743" cy="1369529"/>
          </a:xfrm>
          <a:prstGeom prst="rect">
            <a:avLst/>
          </a:prstGeom>
        </p:spPr>
      </p:pic>
      <p:sp>
        <p:nvSpPr>
          <p:cNvPr id="6" name="圆角矩形 12">
            <a:extLst>
              <a:ext uri="{FF2B5EF4-FFF2-40B4-BE49-F238E27FC236}">
                <a16:creationId xmlns:a16="http://schemas.microsoft.com/office/drawing/2014/main" xmlns="" id="{4BDB41DA-100E-4A7C-B6E3-2278698E746C}"/>
              </a:ext>
            </a:extLst>
          </p:cNvPr>
          <p:cNvSpPr>
            <a:spLocks noChangeArrowheads="1"/>
          </p:cNvSpPr>
          <p:nvPr/>
        </p:nvSpPr>
        <p:spPr bwMode="auto">
          <a:xfrm>
            <a:off x="5131990" y="3854541"/>
            <a:ext cx="6500949" cy="1741714"/>
          </a:xfrm>
          <a:prstGeom prst="roundRect">
            <a:avLst>
              <a:gd name="adj" fmla="val 16667"/>
            </a:avLst>
          </a:prstGeom>
          <a:solidFill>
            <a:srgbClr val="FFCC99"/>
          </a:solidFill>
          <a:ln>
            <a:noFill/>
          </a:ln>
          <a:extLst>
            <a:ext uri="{91240B29-F687-4F45-9708-019B960494DF}">
              <a14:hiddenLine xmlns:a14="http://schemas.microsoft.com/office/drawing/2010/main" xmlns="" w="9525">
                <a:solidFill>
                  <a:srgbClr val="000000"/>
                </a:solidFill>
                <a:round/>
              </a14:hiddenLine>
            </a:ext>
          </a:extLst>
        </p:spPr>
        <p:txBody>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eaLnBrk="0" hangingPunct="0"/>
            <a:endParaRPr lang="zh-CN" altLang="en-US" sz="2400">
              <a:solidFill>
                <a:srgbClr val="000000"/>
              </a:solidFill>
              <a:latin typeface="Calibri" panose="020F0502020204030204" pitchFamily="34" charset="0"/>
              <a:ea typeface="宋体" panose="02010600030101010101" pitchFamily="2" charset="-122"/>
              <a:sym typeface="宋体" panose="02010600030101010101" pitchFamily="2" charset="-122"/>
            </a:endParaRPr>
          </a:p>
        </p:txBody>
      </p:sp>
      <p:pic>
        <p:nvPicPr>
          <p:cNvPr id="7" name="Picture 2">
            <a:extLst>
              <a:ext uri="{FF2B5EF4-FFF2-40B4-BE49-F238E27FC236}">
                <a16:creationId xmlns:a16="http://schemas.microsoft.com/office/drawing/2014/main" xmlns="" id="{2278A785-14C3-45FD-853A-A986FF161ACE}"/>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994449" y="3758604"/>
            <a:ext cx="1945707" cy="1933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矩形 13">
            <a:extLst>
              <a:ext uri="{FF2B5EF4-FFF2-40B4-BE49-F238E27FC236}">
                <a16:creationId xmlns:a16="http://schemas.microsoft.com/office/drawing/2014/main" xmlns="" id="{87568029-3872-4EC0-A8C2-5F88ED5D476E}"/>
              </a:ext>
            </a:extLst>
          </p:cNvPr>
          <p:cNvSpPr>
            <a:spLocks noChangeArrowheads="1"/>
          </p:cNvSpPr>
          <p:nvPr/>
        </p:nvSpPr>
        <p:spPr bwMode="auto">
          <a:xfrm>
            <a:off x="6940156" y="3987053"/>
            <a:ext cx="4478738"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eaLnBrk="0" hangingPunct="0"/>
            <a:r>
              <a:rPr lang="zh-CN" altLang="en-US" sz="2400" b="1" dirty="0">
                <a:solidFill>
                  <a:srgbClr val="48420A"/>
                </a:solidFill>
                <a:latin typeface="黑体" panose="02010609060101010101" pitchFamily="49" charset="-122"/>
                <a:sym typeface="黑体" panose="02010609060101010101" pitchFamily="49" charset="-122"/>
              </a:rPr>
              <a:t>    我从来不把安逸和享乐看作是生活目的的本身</a:t>
            </a:r>
            <a:r>
              <a:rPr lang="en-US" altLang="zh-CN" sz="2400" b="1" dirty="0">
                <a:solidFill>
                  <a:srgbClr val="48420A"/>
                </a:solidFill>
                <a:latin typeface="黑体" panose="02010609060101010101" pitchFamily="49" charset="-122"/>
                <a:sym typeface="黑体" panose="02010609060101010101" pitchFamily="49" charset="-122"/>
              </a:rPr>
              <a:t>——</a:t>
            </a:r>
            <a:r>
              <a:rPr lang="zh-CN" altLang="en-US" sz="2400" b="1" dirty="0">
                <a:solidFill>
                  <a:srgbClr val="48420A"/>
                </a:solidFill>
                <a:latin typeface="黑体" panose="02010609060101010101" pitchFamily="49" charset="-122"/>
                <a:sym typeface="黑体" panose="02010609060101010101" pitchFamily="49" charset="-122"/>
              </a:rPr>
              <a:t>这种伦理基础，我叫它猪的理想。</a:t>
            </a:r>
          </a:p>
          <a:p>
            <a:pPr eaLnBrk="0" hangingPunct="0"/>
            <a:r>
              <a:rPr lang="en-US" altLang="zh-CN" sz="2400" b="1" dirty="0">
                <a:solidFill>
                  <a:srgbClr val="48420A"/>
                </a:solidFill>
                <a:latin typeface="黑体" panose="02010609060101010101" pitchFamily="49" charset="-122"/>
                <a:sym typeface="黑体" panose="02010609060101010101" pitchFamily="49" charset="-122"/>
              </a:rPr>
              <a:t>              ——</a:t>
            </a:r>
            <a:r>
              <a:rPr lang="zh-CN" altLang="en-US" sz="2400" b="1" dirty="0">
                <a:solidFill>
                  <a:srgbClr val="48420A"/>
                </a:solidFill>
                <a:latin typeface="黑体" panose="02010609060101010101" pitchFamily="49" charset="-122"/>
                <a:sym typeface="黑体" panose="02010609060101010101" pitchFamily="49" charset="-122"/>
              </a:rPr>
              <a:t>爱因斯坦 </a:t>
            </a:r>
            <a:endParaRPr lang="zh-CN" altLang="en-US" sz="2400" dirty="0"/>
          </a:p>
        </p:txBody>
      </p:sp>
    </p:spTree>
    <p:extLst>
      <p:ext uri="{BB962C8B-B14F-4D97-AF65-F5344CB8AC3E}">
        <p14:creationId xmlns:p14="http://schemas.microsoft.com/office/powerpoint/2010/main" xmlns="" val="131577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3">
                                            <p:txEl>
                                              <p:pRg st="0" end="0"/>
                                            </p:txEl>
                                          </p:spTgt>
                                        </p:tgtEl>
                                        <p:attrNameLst>
                                          <p:attrName>ppt_x</p:attrName>
                                        </p:attrNameLst>
                                      </p:cBhvr>
                                      <p:tavLst>
                                        <p:tav tm="0">
                                          <p:val>
                                            <p:fltVal val="0.5"/>
                                          </p:val>
                                        </p:tav>
                                        <p:tav tm="100000">
                                          <p:val>
                                            <p:strVal val="#ppt_x"/>
                                          </p:val>
                                        </p:tav>
                                      </p:tavLst>
                                    </p:anim>
                                    <p:anim calcmode="lin" valueType="num">
                                      <p:cBhvr>
                                        <p:cTn id="10" dur="500" fill="hold"/>
                                        <p:tgtEl>
                                          <p:spTgt spid="3">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p:cTn id="1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2" end="2"/>
                                            </p:txEl>
                                          </p:spTgt>
                                        </p:tgtEl>
                                        <p:attrNameLst>
                                          <p:attrName>ppt_h</p:attrName>
                                        </p:attrNameLst>
                                      </p:cBhvr>
                                      <p:tavLst>
                                        <p:tav tm="0">
                                          <p:val>
                                            <p:fltVal val="0"/>
                                          </p:val>
                                        </p:tav>
                                        <p:tav tm="100000">
                                          <p:val>
                                            <p:strVal val="#ppt_h"/>
                                          </p:val>
                                        </p:tav>
                                      </p:tavLst>
                                    </p:anim>
                                    <p:anim calcmode="lin" valueType="num">
                                      <p:cBhvr>
                                        <p:cTn id="17" dur="500" fill="hold"/>
                                        <p:tgtEl>
                                          <p:spTgt spid="3">
                                            <p:txEl>
                                              <p:pRg st="2" end="2"/>
                                            </p:txEl>
                                          </p:spTgt>
                                        </p:tgtEl>
                                        <p:attrNameLst>
                                          <p:attrName>ppt_x</p:attrName>
                                        </p:attrNameLst>
                                      </p:cBhvr>
                                      <p:tavLst>
                                        <p:tav tm="0">
                                          <p:val>
                                            <p:fltVal val="0.5"/>
                                          </p:val>
                                        </p:tav>
                                        <p:tav tm="100000">
                                          <p:val>
                                            <p:strVal val="#ppt_x"/>
                                          </p:val>
                                        </p:tav>
                                      </p:tavLst>
                                    </p:anim>
                                    <p:anim calcmode="lin" valueType="num">
                                      <p:cBhvr>
                                        <p:cTn id="18" dur="500" fill="hold"/>
                                        <p:tgtEl>
                                          <p:spTgt spid="3">
                                            <p:txEl>
                                              <p:pRg st="2" end="2"/>
                                            </p:txEl>
                                          </p:spTgt>
                                        </p:tgtEl>
                                        <p:attrNameLst>
                                          <p:attrName>ppt_y</p:attrName>
                                        </p:attrNameLst>
                                      </p:cBhvr>
                                      <p:tavLst>
                                        <p:tav tm="0">
                                          <p:val>
                                            <p:fltVal val="0.5"/>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528"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p:cTn id="23"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24" dur="500" fill="hold"/>
                                        <p:tgtEl>
                                          <p:spTgt spid="3">
                                            <p:txEl>
                                              <p:pRg st="4" end="4"/>
                                            </p:txEl>
                                          </p:spTgt>
                                        </p:tgtEl>
                                        <p:attrNameLst>
                                          <p:attrName>ppt_h</p:attrName>
                                        </p:attrNameLst>
                                      </p:cBhvr>
                                      <p:tavLst>
                                        <p:tav tm="0">
                                          <p:val>
                                            <p:fltVal val="0"/>
                                          </p:val>
                                        </p:tav>
                                        <p:tav tm="100000">
                                          <p:val>
                                            <p:strVal val="#ppt_h"/>
                                          </p:val>
                                        </p:tav>
                                      </p:tavLst>
                                    </p:anim>
                                    <p:anim calcmode="lin" valueType="num">
                                      <p:cBhvr>
                                        <p:cTn id="25" dur="500" fill="hold"/>
                                        <p:tgtEl>
                                          <p:spTgt spid="3">
                                            <p:txEl>
                                              <p:pRg st="4" end="4"/>
                                            </p:txEl>
                                          </p:spTgt>
                                        </p:tgtEl>
                                        <p:attrNameLst>
                                          <p:attrName>ppt_x</p:attrName>
                                        </p:attrNameLst>
                                      </p:cBhvr>
                                      <p:tavLst>
                                        <p:tav tm="0">
                                          <p:val>
                                            <p:fltVal val="0.5"/>
                                          </p:val>
                                        </p:tav>
                                        <p:tav tm="100000">
                                          <p:val>
                                            <p:strVal val="#ppt_x"/>
                                          </p:val>
                                        </p:tav>
                                      </p:tavLst>
                                    </p:anim>
                                    <p:anim calcmode="lin" valueType="num">
                                      <p:cBhvr>
                                        <p:cTn id="26" dur="500" fill="hold"/>
                                        <p:tgtEl>
                                          <p:spTgt spid="3">
                                            <p:txEl>
                                              <p:pRg st="4" end="4"/>
                                            </p:txEl>
                                          </p:spTgt>
                                        </p:tgtEl>
                                        <p:attrNameLst>
                                          <p:attrName>ppt_y</p:attrName>
                                        </p:attrNameLst>
                                      </p:cBhvr>
                                      <p:tavLst>
                                        <p:tav tm="0">
                                          <p:val>
                                            <p:fltVal val="0.5"/>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bldLvl="0" animBg="1"/>
      <p:bldP spid="8" grpId="0" bldLvl="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xmlns="" id="{1C0136E4-B1A0-4139-A205-0D7D96B9AD31}"/>
              </a:ext>
            </a:extLst>
          </p:cNvPr>
          <p:cNvSpPr txBox="1"/>
          <p:nvPr/>
        </p:nvSpPr>
        <p:spPr>
          <a:xfrm>
            <a:off x="783065" y="1040265"/>
            <a:ext cx="4831846" cy="461665"/>
          </a:xfrm>
          <a:prstGeom prst="rect">
            <a:avLst/>
          </a:prstGeom>
          <a:noFill/>
        </p:spPr>
        <p:txBody>
          <a:bodyPr wrap="square" rtlCol="0">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3.</a:t>
            </a:r>
            <a:r>
              <a:rPr lang="zh-CN" altLang="en-US" sz="2400" b="1" dirty="0">
                <a:solidFill>
                  <a:srgbClr val="0000FF"/>
                </a:solidFill>
                <a:latin typeface="微软雅黑" panose="020B0503020204020204" pitchFamily="34" charset="-122"/>
                <a:ea typeface="微软雅黑" panose="020B0503020204020204" pitchFamily="34" charset="-122"/>
              </a:rPr>
              <a:t>艰苦奋斗是实现理想的重要条件</a:t>
            </a:r>
          </a:p>
        </p:txBody>
      </p:sp>
      <p:pic>
        <p:nvPicPr>
          <p:cNvPr id="3" name="图片 2">
            <a:extLst>
              <a:ext uri="{FF2B5EF4-FFF2-40B4-BE49-F238E27FC236}">
                <a16:creationId xmlns:a16="http://schemas.microsoft.com/office/drawing/2014/main" xmlns="" id="{27F8E5BF-A526-467D-B940-EEA8F704F532}"/>
              </a:ext>
            </a:extLst>
          </p:cNvPr>
          <p:cNvPicPr>
            <a:picLocks noChangeAspect="1"/>
          </p:cNvPicPr>
          <p:nvPr/>
        </p:nvPicPr>
        <p:blipFill>
          <a:blip r:embed="rId2"/>
          <a:stretch>
            <a:fillRect/>
          </a:stretch>
        </p:blipFill>
        <p:spPr>
          <a:xfrm>
            <a:off x="1177732" y="2132167"/>
            <a:ext cx="4180020" cy="3135015"/>
          </a:xfrm>
          <a:prstGeom prst="rect">
            <a:avLst/>
          </a:prstGeom>
        </p:spPr>
      </p:pic>
      <p:pic>
        <p:nvPicPr>
          <p:cNvPr id="4" name="图片 3">
            <a:extLst>
              <a:ext uri="{FF2B5EF4-FFF2-40B4-BE49-F238E27FC236}">
                <a16:creationId xmlns:a16="http://schemas.microsoft.com/office/drawing/2014/main" xmlns="" id="{06A497FE-E225-49A3-88E7-69004EF1F62A}"/>
              </a:ext>
            </a:extLst>
          </p:cNvPr>
          <p:cNvPicPr>
            <a:picLocks noChangeAspect="1"/>
          </p:cNvPicPr>
          <p:nvPr/>
        </p:nvPicPr>
        <p:blipFill>
          <a:blip r:embed="rId3"/>
          <a:stretch>
            <a:fillRect/>
          </a:stretch>
        </p:blipFill>
        <p:spPr>
          <a:xfrm>
            <a:off x="6425985" y="1651120"/>
            <a:ext cx="4239738" cy="2543843"/>
          </a:xfrm>
          <a:prstGeom prst="rect">
            <a:avLst/>
          </a:prstGeom>
        </p:spPr>
      </p:pic>
      <p:sp>
        <p:nvSpPr>
          <p:cNvPr id="5" name="文本框 4">
            <a:extLst>
              <a:ext uri="{FF2B5EF4-FFF2-40B4-BE49-F238E27FC236}">
                <a16:creationId xmlns:a16="http://schemas.microsoft.com/office/drawing/2014/main" xmlns="" id="{451D0585-377B-4869-9587-074B02E32DD5}"/>
              </a:ext>
            </a:extLst>
          </p:cNvPr>
          <p:cNvSpPr txBox="1"/>
          <p:nvPr/>
        </p:nvSpPr>
        <p:spPr>
          <a:xfrm>
            <a:off x="891055" y="5666586"/>
            <a:ext cx="8133261" cy="461665"/>
          </a:xfrm>
          <a:prstGeom prst="rect">
            <a:avLst/>
          </a:prstGeom>
          <a:noFill/>
        </p:spPr>
        <p:txBody>
          <a:bodyPr wrap="square" rtlCol="0">
            <a:spAutoFit/>
          </a:bodyPr>
          <a:lstStyle/>
          <a:p>
            <a:r>
              <a:rPr lang="zh-CN" altLang="en-US" sz="2400" b="1" dirty="0">
                <a:solidFill>
                  <a:srgbClr val="0000FF"/>
                </a:solidFill>
              </a:rPr>
              <a:t>对于新时代的青年来说，“艰苦奋斗”过时了吗？</a:t>
            </a:r>
          </a:p>
        </p:txBody>
      </p:sp>
    </p:spTree>
    <p:extLst>
      <p:ext uri="{BB962C8B-B14F-4D97-AF65-F5344CB8AC3E}">
        <p14:creationId xmlns:p14="http://schemas.microsoft.com/office/powerpoint/2010/main" xmlns="" val="33998534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7">
            <a:extLst>
              <a:ext uri="{FF2B5EF4-FFF2-40B4-BE49-F238E27FC236}">
                <a16:creationId xmlns:a16="http://schemas.microsoft.com/office/drawing/2014/main" xmlns="" id="{3BFE5F6F-FAA7-4593-8177-0BE0BF1B7DA6}"/>
              </a:ext>
            </a:extLst>
          </p:cNvPr>
          <p:cNvSpPr txBox="1"/>
          <p:nvPr/>
        </p:nvSpPr>
        <p:spPr>
          <a:xfrm>
            <a:off x="745246" y="1269849"/>
            <a:ext cx="6699744" cy="584775"/>
          </a:xfrm>
          <a:prstGeom prst="rect">
            <a:avLst/>
          </a:prstGeom>
          <a:noFill/>
        </p:spPr>
        <p:txBody>
          <a:bodyPr wrap="square" rtlCol="0">
            <a:spAutoFit/>
          </a:bodyPr>
          <a:lstStyle/>
          <a:p>
            <a:r>
              <a:rPr lang="en-US" altLang="zh-CN" sz="3200" dirty="0">
                <a:solidFill>
                  <a:srgbClr val="AA454B"/>
                </a:solidFill>
                <a:latin typeface="微软雅黑" panose="020B0503020204020204" pitchFamily="34" charset="-122"/>
                <a:ea typeface="微软雅黑" panose="020B0503020204020204" pitchFamily="34" charset="-122"/>
              </a:rPr>
              <a:t>1.</a:t>
            </a:r>
            <a:r>
              <a:rPr lang="zh-CN" altLang="en-US" sz="3200" dirty="0">
                <a:solidFill>
                  <a:srgbClr val="AA454B"/>
                </a:solidFill>
                <a:latin typeface="微软雅黑" panose="020B0503020204020204" pitchFamily="34" charset="-122"/>
                <a:ea typeface="微软雅黑" panose="020B0503020204020204" pitchFamily="34" charset="-122"/>
              </a:rPr>
              <a:t>个人理想以社会理想为指引</a:t>
            </a:r>
          </a:p>
        </p:txBody>
      </p:sp>
      <p:sp>
        <p:nvSpPr>
          <p:cNvPr id="3" name="文本框 2">
            <a:extLst>
              <a:ext uri="{FF2B5EF4-FFF2-40B4-BE49-F238E27FC236}">
                <a16:creationId xmlns:a16="http://schemas.microsoft.com/office/drawing/2014/main" xmlns="" id="{60E942D6-93C6-4F90-8424-27A38FFF9FED}"/>
              </a:ext>
            </a:extLst>
          </p:cNvPr>
          <p:cNvSpPr txBox="1"/>
          <p:nvPr/>
        </p:nvSpPr>
        <p:spPr>
          <a:xfrm>
            <a:off x="679219" y="2408301"/>
            <a:ext cx="6337754" cy="3108543"/>
          </a:xfrm>
          <a:prstGeom prst="rect">
            <a:avLst/>
          </a:prstGeom>
          <a:noFill/>
        </p:spPr>
        <p:txBody>
          <a:bodyPr wrap="square" rtlCol="0">
            <a:spAutoFit/>
          </a:bodyPr>
          <a:lstStyle/>
          <a:p>
            <a:r>
              <a:rPr lang="en-US" altLang="zh-CN" sz="2800" dirty="0">
                <a:solidFill>
                  <a:srgbClr val="093F44"/>
                </a:solidFill>
                <a:latin typeface="华康俪金黑W8" panose="020B0809000000000000" pitchFamily="49" charset="-122"/>
                <a:ea typeface="华康俪金黑W8" panose="020B0809000000000000" pitchFamily="49" charset="-122"/>
              </a:rPr>
              <a:t>1</a:t>
            </a:r>
            <a:r>
              <a:rPr lang="zh-CN" altLang="en-US" sz="2800" dirty="0">
                <a:solidFill>
                  <a:srgbClr val="093F44"/>
                </a:solidFill>
                <a:latin typeface="华康俪金黑W8" panose="020B0809000000000000" pitchFamily="49" charset="-122"/>
                <a:ea typeface="华康俪金黑W8" panose="020B0809000000000000" pitchFamily="49" charset="-122"/>
              </a:rPr>
              <a:t>、正确的个人理想从根本上说，是由正确的社会理想规定的。</a:t>
            </a:r>
            <a:endParaRPr lang="en-US" altLang="zh-CN" sz="2800" dirty="0">
              <a:solidFill>
                <a:srgbClr val="093F44"/>
              </a:solidFill>
              <a:latin typeface="华康俪金黑W8" panose="020B0809000000000000" pitchFamily="49" charset="-122"/>
              <a:ea typeface="华康俪金黑W8" panose="020B0809000000000000" pitchFamily="49" charset="-122"/>
            </a:endParaRPr>
          </a:p>
          <a:p>
            <a:r>
              <a:rPr lang="en-US" altLang="zh-CN" sz="2800" dirty="0">
                <a:solidFill>
                  <a:srgbClr val="093F44"/>
                </a:solidFill>
                <a:latin typeface="华康俪金黑W8" panose="020B0809000000000000" pitchFamily="49" charset="-122"/>
                <a:ea typeface="华康俪金黑W8" panose="020B0809000000000000" pitchFamily="49" charset="-122"/>
              </a:rPr>
              <a:t>2</a:t>
            </a:r>
            <a:r>
              <a:rPr lang="zh-CN" altLang="en-US" sz="2800" dirty="0">
                <a:solidFill>
                  <a:srgbClr val="093F44"/>
                </a:solidFill>
                <a:latin typeface="华康俪金黑W8" panose="020B0809000000000000" pitchFamily="49" charset="-122"/>
                <a:ea typeface="华康俪金黑W8" panose="020B0809000000000000" pitchFamily="49" charset="-122"/>
              </a:rPr>
              <a:t>、个人理想的实现，必须以社会理想的实现为前提和基础。</a:t>
            </a:r>
            <a:endParaRPr lang="en-US" altLang="zh-CN" sz="2800" dirty="0">
              <a:solidFill>
                <a:srgbClr val="093F44"/>
              </a:solidFill>
              <a:latin typeface="华康俪金黑W8" panose="020B0809000000000000" pitchFamily="49" charset="-122"/>
              <a:ea typeface="华康俪金黑W8" panose="020B0809000000000000" pitchFamily="49" charset="-122"/>
            </a:endParaRPr>
          </a:p>
          <a:p>
            <a:r>
              <a:rPr lang="en-US" altLang="zh-CN" sz="2800" dirty="0">
                <a:solidFill>
                  <a:srgbClr val="093F44"/>
                </a:solidFill>
                <a:latin typeface="华康俪金黑W8" panose="020B0809000000000000" pitchFamily="49" charset="-122"/>
                <a:ea typeface="华康俪金黑W8" panose="020B0809000000000000" pitchFamily="49" charset="-122"/>
              </a:rPr>
              <a:t>3</a:t>
            </a:r>
            <a:r>
              <a:rPr lang="zh-CN" altLang="en-US" sz="2800" dirty="0">
                <a:solidFill>
                  <a:srgbClr val="093F44"/>
                </a:solidFill>
                <a:latin typeface="华康俪金黑W8" panose="020B0809000000000000" pitchFamily="49" charset="-122"/>
                <a:ea typeface="华康俪金黑W8" panose="020B0809000000000000" pitchFamily="49" charset="-122"/>
              </a:rPr>
              <a:t>、在整个理想体系中，社会理想是最根本、最重要的，个人理想从属于社会理想。</a:t>
            </a:r>
            <a:endParaRPr lang="en-US" altLang="zh-CN" sz="2800" dirty="0">
              <a:solidFill>
                <a:srgbClr val="093F44"/>
              </a:solidFill>
              <a:latin typeface="华康俪金黑W8" panose="020B0809000000000000" pitchFamily="49" charset="-122"/>
              <a:ea typeface="华康俪金黑W8" panose="020B0809000000000000" pitchFamily="49" charset="-122"/>
            </a:endParaRPr>
          </a:p>
        </p:txBody>
      </p:sp>
      <p:pic>
        <p:nvPicPr>
          <p:cNvPr id="4" name="图片 3">
            <a:extLst>
              <a:ext uri="{FF2B5EF4-FFF2-40B4-BE49-F238E27FC236}">
                <a16:creationId xmlns:a16="http://schemas.microsoft.com/office/drawing/2014/main" xmlns="" id="{8A9AF9E6-A3D9-4C00-B7AB-3E8AC79EEB50}"/>
              </a:ext>
            </a:extLst>
          </p:cNvPr>
          <p:cNvPicPr>
            <a:picLocks noChangeAspect="1"/>
          </p:cNvPicPr>
          <p:nvPr/>
        </p:nvPicPr>
        <p:blipFill>
          <a:blip r:embed="rId2" cstate="print"/>
          <a:stretch>
            <a:fillRect/>
          </a:stretch>
        </p:blipFill>
        <p:spPr>
          <a:xfrm>
            <a:off x="7649026" y="1809342"/>
            <a:ext cx="3257854" cy="2088976"/>
          </a:xfrm>
          <a:prstGeom prst="rect">
            <a:avLst/>
          </a:prstGeom>
        </p:spPr>
      </p:pic>
      <p:sp>
        <p:nvSpPr>
          <p:cNvPr id="5" name="文本框 4">
            <a:extLst>
              <a:ext uri="{FF2B5EF4-FFF2-40B4-BE49-F238E27FC236}">
                <a16:creationId xmlns:a16="http://schemas.microsoft.com/office/drawing/2014/main" xmlns="" id="{B851D4DC-5737-4C21-A568-E01E2B46D384}"/>
              </a:ext>
            </a:extLst>
          </p:cNvPr>
          <p:cNvSpPr txBox="1"/>
          <p:nvPr/>
        </p:nvSpPr>
        <p:spPr>
          <a:xfrm>
            <a:off x="7604542" y="4624251"/>
            <a:ext cx="4086715" cy="1384995"/>
          </a:xfrm>
          <a:prstGeom prst="rect">
            <a:avLst/>
          </a:prstGeom>
          <a:noFill/>
        </p:spPr>
        <p:txBody>
          <a:bodyPr wrap="square" rtlCol="0">
            <a:spAutoFit/>
          </a:bodyPr>
          <a:lstStyle/>
          <a:p>
            <a:r>
              <a:rPr lang="zh-CN" altLang="en-US" sz="2800" b="1" dirty="0">
                <a:solidFill>
                  <a:srgbClr val="0000FF"/>
                </a:solidFill>
              </a:rPr>
              <a:t>大学生个人生活的追求和向往不能脱离当代中国的社会现实。</a:t>
            </a:r>
          </a:p>
        </p:txBody>
      </p:sp>
      <p:sp>
        <p:nvSpPr>
          <p:cNvPr id="6" name="文本框 5">
            <a:extLst>
              <a:ext uri="{FF2B5EF4-FFF2-40B4-BE49-F238E27FC236}">
                <a16:creationId xmlns:a16="http://schemas.microsoft.com/office/drawing/2014/main" xmlns="" id="{20E1D36D-7D97-4F36-8A6C-8C30AFE5AD77}"/>
              </a:ext>
            </a:extLst>
          </p:cNvPr>
          <p:cNvSpPr txBox="1"/>
          <p:nvPr/>
        </p:nvSpPr>
        <p:spPr>
          <a:xfrm>
            <a:off x="4680740" y="309326"/>
            <a:ext cx="6984392" cy="523220"/>
          </a:xfrm>
          <a:prstGeom prst="rect">
            <a:avLst/>
          </a:prstGeom>
          <a:solidFill>
            <a:srgbClr val="F79646">
              <a:lumMod val="75000"/>
            </a:srgbClr>
          </a:solidFill>
        </p:spPr>
        <p:txBody>
          <a:bodyPr wrap="square" rtlCol="0">
            <a:spAutoFit/>
          </a:bodyPr>
          <a:lstStyle/>
          <a:p>
            <a:pPr>
              <a:defRPr/>
            </a:pPr>
            <a:r>
              <a:rPr lang="zh-CN" altLang="en-US" sz="2800" kern="0" dirty="0">
                <a:solidFill>
                  <a:prstClr val="white"/>
                </a:solidFill>
                <a:latin typeface="Arial Black" panose="020B0A04020102020204" pitchFamily="34" charset="0"/>
                <a:ea typeface="宋体" panose="02010600030101010101" pitchFamily="2" charset="-122"/>
              </a:rPr>
              <a:t>二</a:t>
            </a:r>
            <a:r>
              <a:rPr kumimoji="0" lang="zh-CN" altLang="en-US" sz="2800" b="0" i="0" u="none" strike="noStrike" kern="0" cap="none" spc="0" normalizeH="0" baseline="0" noProof="0" dirty="0">
                <a:ln>
                  <a:noFill/>
                </a:ln>
                <a:solidFill>
                  <a:prstClr val="white"/>
                </a:solidFill>
                <a:effectLst/>
                <a:uLnTx/>
                <a:uFillTx/>
                <a:latin typeface="Arial Black" panose="020B0A04020102020204" pitchFamily="34" charset="0"/>
                <a:ea typeface="宋体" panose="02010600030101010101" pitchFamily="2" charset="-122"/>
              </a:rPr>
              <a:t>、</a:t>
            </a:r>
            <a:r>
              <a:rPr lang="zh-CN" altLang="en-US" sz="2800" kern="0" dirty="0">
                <a:solidFill>
                  <a:prstClr val="white"/>
                </a:solidFill>
                <a:latin typeface="Arial Black" panose="020B0A04020102020204" pitchFamily="34" charset="0"/>
                <a:ea typeface="宋体" panose="02010600030101010101" pitchFamily="2" charset="-122"/>
              </a:rPr>
              <a:t>坚持个人理想与社会理想的有机结合</a:t>
            </a:r>
          </a:p>
        </p:txBody>
      </p:sp>
    </p:spTree>
    <p:extLst>
      <p:ext uri="{BB962C8B-B14F-4D97-AF65-F5344CB8AC3E}">
        <p14:creationId xmlns:p14="http://schemas.microsoft.com/office/powerpoint/2010/main" xmlns="" val="10816745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7">
            <a:extLst>
              <a:ext uri="{FF2B5EF4-FFF2-40B4-BE49-F238E27FC236}">
                <a16:creationId xmlns:a16="http://schemas.microsoft.com/office/drawing/2014/main" xmlns="" id="{83CADB22-4144-4991-88D7-E7D19361A1D2}"/>
              </a:ext>
            </a:extLst>
          </p:cNvPr>
          <p:cNvSpPr txBox="1"/>
          <p:nvPr/>
        </p:nvSpPr>
        <p:spPr>
          <a:xfrm>
            <a:off x="633019" y="1033275"/>
            <a:ext cx="7097367" cy="584775"/>
          </a:xfrm>
          <a:prstGeom prst="rect">
            <a:avLst/>
          </a:prstGeom>
          <a:noFill/>
        </p:spPr>
        <p:txBody>
          <a:bodyPr wrap="square" rtlCol="0">
            <a:spAutoFit/>
          </a:bodyPr>
          <a:lstStyle/>
          <a:p>
            <a:r>
              <a:rPr lang="en-US" altLang="zh-CN" sz="3200" dirty="0">
                <a:solidFill>
                  <a:srgbClr val="AA454B"/>
                </a:solidFill>
                <a:latin typeface="微软雅黑" panose="020B0503020204020204" pitchFamily="34" charset="-122"/>
                <a:ea typeface="微软雅黑" panose="020B0503020204020204" pitchFamily="34" charset="-122"/>
              </a:rPr>
              <a:t>2.</a:t>
            </a:r>
            <a:r>
              <a:rPr lang="zh-CN" altLang="en-US" sz="3200" dirty="0">
                <a:solidFill>
                  <a:srgbClr val="AA454B"/>
                </a:solidFill>
                <a:latin typeface="微软雅黑" panose="020B0503020204020204" pitchFamily="34" charset="-122"/>
                <a:ea typeface="微软雅黑" panose="020B0503020204020204" pitchFamily="34" charset="-122"/>
              </a:rPr>
              <a:t>社会理想是对个人理想的凝练和升华</a:t>
            </a:r>
          </a:p>
        </p:txBody>
      </p:sp>
      <p:sp>
        <p:nvSpPr>
          <p:cNvPr id="3" name="文本框 2">
            <a:extLst>
              <a:ext uri="{FF2B5EF4-FFF2-40B4-BE49-F238E27FC236}">
                <a16:creationId xmlns:a16="http://schemas.microsoft.com/office/drawing/2014/main" xmlns="" id="{65BDCDCA-8128-4CC9-8C08-037A8AED7006}"/>
              </a:ext>
            </a:extLst>
          </p:cNvPr>
          <p:cNvSpPr txBox="1"/>
          <p:nvPr/>
        </p:nvSpPr>
        <p:spPr>
          <a:xfrm>
            <a:off x="582193" y="2130264"/>
            <a:ext cx="7466758" cy="2831544"/>
          </a:xfrm>
          <a:prstGeom prst="rect">
            <a:avLst/>
          </a:prstGeom>
          <a:noFill/>
        </p:spPr>
        <p:txBody>
          <a:bodyPr wrap="square" rtlCol="0">
            <a:spAutoFit/>
          </a:bodyPr>
          <a:lstStyle/>
          <a:p>
            <a:r>
              <a:rPr lang="zh-CN" altLang="en-US" sz="2800" dirty="0">
                <a:solidFill>
                  <a:srgbClr val="093F44"/>
                </a:solidFill>
                <a:latin typeface="华康俪金黑W8" panose="020B0809000000000000" pitchFamily="49" charset="-122"/>
                <a:ea typeface="华康俪金黑W8" panose="020B0809000000000000" pitchFamily="49" charset="-122"/>
              </a:rPr>
              <a:t>   社会理想与个人理想密不可分。社会理想的实现归根到底要靠社会成员的共同努力，并体现在实现个人理想的具体实践中。</a:t>
            </a:r>
            <a:endParaRPr lang="en-US" altLang="zh-CN" sz="2800" dirty="0">
              <a:solidFill>
                <a:srgbClr val="093F44"/>
              </a:solidFill>
              <a:latin typeface="华康俪金黑W8" panose="020B0809000000000000" pitchFamily="49" charset="-122"/>
              <a:ea typeface="华康俪金黑W8" panose="020B0809000000000000" pitchFamily="49" charset="-122"/>
            </a:endParaRPr>
          </a:p>
          <a:p>
            <a:pPr>
              <a:spcBef>
                <a:spcPts val="1200"/>
              </a:spcBef>
            </a:pPr>
            <a:r>
              <a:rPr lang="en-US" altLang="zh-CN" sz="2800" dirty="0">
                <a:solidFill>
                  <a:srgbClr val="093F44"/>
                </a:solidFill>
                <a:latin typeface="华康俪金黑W8" panose="020B0809000000000000" pitchFamily="49" charset="-122"/>
                <a:ea typeface="华康俪金黑W8" panose="020B0809000000000000" pitchFamily="49" charset="-122"/>
              </a:rPr>
              <a:t>   </a:t>
            </a:r>
            <a:r>
              <a:rPr lang="zh-CN" altLang="en-US" sz="2800" dirty="0">
                <a:solidFill>
                  <a:srgbClr val="093F44"/>
                </a:solidFill>
                <a:latin typeface="华康俪金黑W8" panose="020B0809000000000000" pitchFamily="49" charset="-122"/>
                <a:ea typeface="华康俪金黑W8" panose="020B0809000000000000" pitchFamily="49" charset="-122"/>
              </a:rPr>
              <a:t>坚持和发展中国特色社会主义，实现中华民族的伟大复兴，是当代中国最大的现实，也是全体中国人民共同的社会理想。</a:t>
            </a:r>
            <a:endParaRPr lang="en-US" altLang="zh-CN" sz="2800" dirty="0">
              <a:solidFill>
                <a:srgbClr val="093F44"/>
              </a:solidFill>
              <a:latin typeface="华康俪金黑W8" panose="020B0809000000000000" pitchFamily="49" charset="-122"/>
              <a:ea typeface="华康俪金黑W8" panose="020B0809000000000000" pitchFamily="49" charset="-122"/>
            </a:endParaRPr>
          </a:p>
        </p:txBody>
      </p:sp>
      <p:pic>
        <p:nvPicPr>
          <p:cNvPr id="4" name="图片 3">
            <a:extLst>
              <a:ext uri="{FF2B5EF4-FFF2-40B4-BE49-F238E27FC236}">
                <a16:creationId xmlns:a16="http://schemas.microsoft.com/office/drawing/2014/main" xmlns="" id="{A26C4D77-05F9-4CB9-B7B8-E3047E2301B8}"/>
              </a:ext>
            </a:extLst>
          </p:cNvPr>
          <p:cNvPicPr>
            <a:picLocks noChangeAspect="1"/>
          </p:cNvPicPr>
          <p:nvPr/>
        </p:nvPicPr>
        <p:blipFill>
          <a:blip r:embed="rId2"/>
          <a:stretch>
            <a:fillRect/>
          </a:stretch>
        </p:blipFill>
        <p:spPr>
          <a:xfrm>
            <a:off x="8125347" y="2130264"/>
            <a:ext cx="3152775" cy="2438400"/>
          </a:xfrm>
          <a:prstGeom prst="rect">
            <a:avLst/>
          </a:prstGeom>
        </p:spPr>
      </p:pic>
    </p:spTree>
    <p:extLst>
      <p:ext uri="{BB962C8B-B14F-4D97-AF65-F5344CB8AC3E}">
        <p14:creationId xmlns:p14="http://schemas.microsoft.com/office/powerpoint/2010/main" xmlns="" val="13405341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5157CE74-8487-4C3C-A469-26CE610FCD45}"/>
              </a:ext>
            </a:extLst>
          </p:cNvPr>
          <p:cNvPicPr>
            <a:picLocks noChangeAspect="1"/>
          </p:cNvPicPr>
          <p:nvPr/>
        </p:nvPicPr>
        <p:blipFill>
          <a:blip r:embed="rId2"/>
          <a:stretch>
            <a:fillRect/>
          </a:stretch>
        </p:blipFill>
        <p:spPr>
          <a:xfrm>
            <a:off x="6096000" y="181690"/>
            <a:ext cx="5533847" cy="695164"/>
          </a:xfrm>
          <a:prstGeom prst="rect">
            <a:avLst/>
          </a:prstGeom>
        </p:spPr>
      </p:pic>
      <p:pic>
        <p:nvPicPr>
          <p:cNvPr id="3" name="图片 2">
            <a:extLst>
              <a:ext uri="{FF2B5EF4-FFF2-40B4-BE49-F238E27FC236}">
                <a16:creationId xmlns:a16="http://schemas.microsoft.com/office/drawing/2014/main" xmlns="" id="{950C3DE9-9FBF-4979-AE36-C1C5220541F1}"/>
              </a:ext>
            </a:extLst>
          </p:cNvPr>
          <p:cNvPicPr>
            <a:picLocks noChangeAspect="1"/>
          </p:cNvPicPr>
          <p:nvPr/>
        </p:nvPicPr>
        <p:blipFill>
          <a:blip r:embed="rId3"/>
          <a:stretch>
            <a:fillRect/>
          </a:stretch>
        </p:blipFill>
        <p:spPr>
          <a:xfrm>
            <a:off x="670562" y="1818254"/>
            <a:ext cx="5181600" cy="2400300"/>
          </a:xfrm>
          <a:prstGeom prst="rect">
            <a:avLst/>
          </a:prstGeom>
        </p:spPr>
      </p:pic>
      <p:sp>
        <p:nvSpPr>
          <p:cNvPr id="4" name="Rectangle 9">
            <a:extLst>
              <a:ext uri="{FF2B5EF4-FFF2-40B4-BE49-F238E27FC236}">
                <a16:creationId xmlns:a16="http://schemas.microsoft.com/office/drawing/2014/main" xmlns="" id="{137E2490-5636-4682-9FAE-95839A842E98}"/>
              </a:ext>
            </a:extLst>
          </p:cNvPr>
          <p:cNvSpPr>
            <a:spLocks noChangeArrowheads="1"/>
          </p:cNvSpPr>
          <p:nvPr/>
        </p:nvSpPr>
        <p:spPr bwMode="auto">
          <a:xfrm>
            <a:off x="6478069" y="1616790"/>
            <a:ext cx="4769707" cy="35394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sz="3200" b="1" dirty="0">
                <a:solidFill>
                  <a:srgbClr val="000000"/>
                </a:solidFill>
                <a:ea typeface="楷体_GB2312" pitchFamily="1" charset="-122"/>
              </a:rPr>
              <a:t>立鸿鹄志，做奋斗者。</a:t>
            </a:r>
            <a:endParaRPr lang="en-US" altLang="zh-CN" sz="3200" b="1" dirty="0">
              <a:solidFill>
                <a:srgbClr val="000000"/>
              </a:solidFill>
              <a:ea typeface="楷体_GB2312" pitchFamily="1" charset="-122"/>
            </a:endParaRPr>
          </a:p>
          <a:p>
            <a:endParaRPr lang="en-US" altLang="zh-CN" sz="3200" b="1" dirty="0">
              <a:solidFill>
                <a:srgbClr val="000000"/>
              </a:solidFill>
              <a:ea typeface="楷体_GB2312" pitchFamily="1" charset="-122"/>
            </a:endParaRPr>
          </a:p>
          <a:p>
            <a:r>
              <a:rPr lang="zh-CN" altLang="en-US" sz="3200" b="1" dirty="0">
                <a:solidFill>
                  <a:srgbClr val="000000"/>
                </a:solidFill>
                <a:ea typeface="楷体_GB2312" pitchFamily="1" charset="-122"/>
              </a:rPr>
              <a:t>心怀“国之大者”，敢于担当。</a:t>
            </a:r>
          </a:p>
          <a:p>
            <a:endParaRPr lang="zh-CN" altLang="en-US" sz="3200" b="1" dirty="0">
              <a:solidFill>
                <a:srgbClr val="000000"/>
              </a:solidFill>
              <a:ea typeface="楷体_GB2312" pitchFamily="1" charset="-122"/>
            </a:endParaRPr>
          </a:p>
          <a:p>
            <a:r>
              <a:rPr lang="zh-CN" altLang="en-US" sz="3200" b="1" dirty="0">
                <a:solidFill>
                  <a:srgbClr val="000000"/>
                </a:solidFill>
                <a:ea typeface="楷体_GB2312" pitchFamily="1" charset="-122"/>
              </a:rPr>
              <a:t>自觉躬身实践，知行合一。</a:t>
            </a:r>
          </a:p>
          <a:p>
            <a:endParaRPr lang="zh-CN" altLang="en-US" sz="3200" b="1" dirty="0">
              <a:solidFill>
                <a:srgbClr val="000000"/>
              </a:solidFill>
              <a:ea typeface="楷体_GB2312" pitchFamily="1" charset="-122"/>
            </a:endParaRPr>
          </a:p>
        </p:txBody>
      </p:sp>
    </p:spTree>
    <p:extLst>
      <p:ext uri="{BB962C8B-B14F-4D97-AF65-F5344CB8AC3E}">
        <p14:creationId xmlns:p14="http://schemas.microsoft.com/office/powerpoint/2010/main" xmlns="" val="2356195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B77DC04B-F4C1-4A8A-A6D5-CF8C1513110C}"/>
              </a:ext>
            </a:extLst>
          </p:cNvPr>
          <p:cNvPicPr>
            <a:picLocks noChangeAspect="1"/>
          </p:cNvPicPr>
          <p:nvPr/>
        </p:nvPicPr>
        <p:blipFill>
          <a:blip r:embed="rId2"/>
          <a:stretch>
            <a:fillRect/>
          </a:stretch>
        </p:blipFill>
        <p:spPr>
          <a:xfrm>
            <a:off x="7541112" y="1952274"/>
            <a:ext cx="2286198" cy="2743438"/>
          </a:xfrm>
          <a:prstGeom prst="rect">
            <a:avLst/>
          </a:prstGeom>
        </p:spPr>
      </p:pic>
      <p:sp>
        <p:nvSpPr>
          <p:cNvPr id="3" name="Rectangle 5">
            <a:extLst>
              <a:ext uri="{FF2B5EF4-FFF2-40B4-BE49-F238E27FC236}">
                <a16:creationId xmlns:a16="http://schemas.microsoft.com/office/drawing/2014/main" xmlns="" id="{1DA3990A-7F81-4B7C-9D37-C803EA7C060E}"/>
              </a:ext>
            </a:extLst>
          </p:cNvPr>
          <p:cNvSpPr>
            <a:spLocks noRot="1" noChangeArrowheads="1"/>
          </p:cNvSpPr>
          <p:nvPr/>
        </p:nvSpPr>
        <p:spPr bwMode="auto">
          <a:xfrm>
            <a:off x="920990" y="1371600"/>
            <a:ext cx="4724400" cy="4038600"/>
          </a:xfrm>
          <a:prstGeom prst="rect">
            <a:avLst/>
          </a:prstGeom>
          <a:solidFill>
            <a:schemeClr val="folHlink"/>
          </a:solidFill>
          <a:ln w="9525">
            <a:solidFill>
              <a:srgbClr val="FF9999"/>
            </a:solidFill>
            <a:miter lim="800000"/>
          </a:ln>
        </p:spPr>
        <p:txBody>
          <a:bodyPr/>
          <a:lstStyle>
            <a:lvl1pPr marL="342900" indent="-342900">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nSpc>
                <a:spcPct val="90000"/>
              </a:lnSpc>
              <a:spcBef>
                <a:spcPct val="20000"/>
              </a:spcBef>
              <a:buClr>
                <a:schemeClr val="folHlink"/>
              </a:buClr>
              <a:buSzPct val="85000"/>
              <a:buFont typeface="Wingdings 2" panose="05020102010507070707" pitchFamily="18" charset="2"/>
              <a:buNone/>
            </a:pPr>
            <a:r>
              <a:rPr lang="en-US" altLang="zh-CN" sz="2400" dirty="0">
                <a:latin typeface="楷体_GB2312" pitchFamily="1" charset="-122"/>
                <a:ea typeface="楷体_GB2312" pitchFamily="1" charset="-122"/>
              </a:rPr>
              <a:t>        </a:t>
            </a:r>
          </a:p>
          <a:p>
            <a:pPr>
              <a:lnSpc>
                <a:spcPct val="90000"/>
              </a:lnSpc>
              <a:spcBef>
                <a:spcPct val="20000"/>
              </a:spcBef>
              <a:buClr>
                <a:schemeClr val="folHlink"/>
              </a:buClr>
              <a:buSzPct val="85000"/>
              <a:buFont typeface="Wingdings 2" panose="05020102010507070707" pitchFamily="18" charset="2"/>
              <a:buNone/>
            </a:pPr>
            <a:r>
              <a:rPr lang="en-US" altLang="zh-CN" sz="2400" dirty="0">
                <a:latin typeface="楷体_GB2312" pitchFamily="1" charset="-122"/>
                <a:ea typeface="楷体_GB2312" pitchFamily="1" charset="-122"/>
              </a:rPr>
              <a:t>        </a:t>
            </a:r>
            <a:r>
              <a:rPr lang="zh-CN" altLang="en-US" sz="2400" b="1" dirty="0">
                <a:latin typeface="楷体_GB2312" pitchFamily="1" charset="-122"/>
                <a:ea typeface="楷体_GB2312" pitchFamily="1" charset="-122"/>
              </a:rPr>
              <a:t>如果我们选择了最能为人类谋福利而劳动的职业，那么，重担就不能把我们压倒，因为这是为大家而献身；那时我们所感到的就不是可怜的，自私的，有限的乐趣，我们的幸福将属于千百万人，我们的事业将默默地，永恒地发挥作用存在下去，而面对我们的骨灰，高尚的人们将洒下热泪。</a:t>
            </a:r>
          </a:p>
        </p:txBody>
      </p:sp>
      <p:sp>
        <p:nvSpPr>
          <p:cNvPr id="4" name="Text Box 6">
            <a:extLst>
              <a:ext uri="{FF2B5EF4-FFF2-40B4-BE49-F238E27FC236}">
                <a16:creationId xmlns:a16="http://schemas.microsoft.com/office/drawing/2014/main" xmlns="" id="{BD59310C-1D30-4F35-AFCF-66AE0AEDFEA4}"/>
              </a:ext>
            </a:extLst>
          </p:cNvPr>
          <p:cNvSpPr txBox="1">
            <a:spLocks noChangeArrowheads="1"/>
          </p:cNvSpPr>
          <p:nvPr/>
        </p:nvSpPr>
        <p:spPr bwMode="auto">
          <a:xfrm>
            <a:off x="6664911" y="4983162"/>
            <a:ext cx="4038600" cy="854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spcBef>
                <a:spcPct val="50000"/>
              </a:spcBef>
            </a:pPr>
            <a:r>
              <a:rPr lang="zh-CN" altLang="en-US" b="1" dirty="0">
                <a:solidFill>
                  <a:srgbClr val="0000FF"/>
                </a:solidFill>
                <a:ea typeface="楷体_GB2312" pitchFamily="1" charset="-122"/>
              </a:rPr>
              <a:t>马克思</a:t>
            </a:r>
          </a:p>
          <a:p>
            <a:pPr algn="ctr">
              <a:spcBef>
                <a:spcPct val="50000"/>
              </a:spcBef>
            </a:pPr>
            <a:r>
              <a:rPr lang="en-US" altLang="zh-CN" b="1" dirty="0">
                <a:solidFill>
                  <a:srgbClr val="0000FF"/>
                </a:solidFill>
                <a:ea typeface="楷体_GB2312" pitchFamily="1" charset="-122"/>
              </a:rPr>
              <a:t>《</a:t>
            </a:r>
            <a:r>
              <a:rPr lang="zh-CN" altLang="en-US" b="1" dirty="0">
                <a:solidFill>
                  <a:srgbClr val="0000FF"/>
                </a:solidFill>
                <a:ea typeface="楷体_GB2312" pitchFamily="1" charset="-122"/>
              </a:rPr>
              <a:t>青年在选择职业时的考虑</a:t>
            </a:r>
            <a:r>
              <a:rPr lang="en-US" altLang="zh-CN" b="1" dirty="0">
                <a:solidFill>
                  <a:srgbClr val="0000FF"/>
                </a:solidFill>
                <a:ea typeface="楷体_GB2312" pitchFamily="1" charset="-122"/>
              </a:rPr>
              <a:t>》</a:t>
            </a:r>
          </a:p>
        </p:txBody>
      </p:sp>
    </p:spTree>
    <p:extLst>
      <p:ext uri="{BB962C8B-B14F-4D97-AF65-F5344CB8AC3E}">
        <p14:creationId xmlns:p14="http://schemas.microsoft.com/office/powerpoint/2010/main" xmlns="" val="12195216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xmlns="" id="{9526E40C-0142-4B16-92F9-13A7FA33E328}"/>
              </a:ext>
            </a:extLst>
          </p:cNvPr>
          <p:cNvGrpSpPr/>
          <p:nvPr/>
        </p:nvGrpSpPr>
        <p:grpSpPr>
          <a:xfrm>
            <a:off x="484385" y="64896"/>
            <a:ext cx="11266588" cy="6115503"/>
            <a:chOff x="484385" y="64896"/>
            <a:chExt cx="11266588" cy="6115503"/>
          </a:xfrm>
        </p:grpSpPr>
        <p:sp>
          <p:nvSpPr>
            <p:cNvPr id="2" name="Text Box 4">
              <a:extLst>
                <a:ext uri="{FF2B5EF4-FFF2-40B4-BE49-F238E27FC236}">
                  <a16:creationId xmlns:a16="http://schemas.microsoft.com/office/drawing/2014/main" xmlns="" id="{738C85B7-31D9-47CB-8802-D9511F4FD306}"/>
                </a:ext>
              </a:extLst>
            </p:cNvPr>
            <p:cNvSpPr txBox="1">
              <a:spLocks noChangeArrowheads="1"/>
            </p:cNvSpPr>
            <p:nvPr/>
          </p:nvSpPr>
          <p:spPr bwMode="auto">
            <a:xfrm>
              <a:off x="484385" y="948197"/>
              <a:ext cx="11266588" cy="52322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50000"/>
                </a:spcBef>
              </a:pPr>
              <a:r>
                <a:rPr lang="en-US" altLang="zh-CN" sz="2400" b="1" dirty="0">
                  <a:solidFill>
                    <a:srgbClr val="FF00FF"/>
                  </a:solidFill>
                  <a:latin typeface="Times New Roman" panose="02020603050405020304" pitchFamily="18" charset="0"/>
                  <a:ea typeface="华文新魏" panose="02010800040101010101" pitchFamily="2" charset="-122"/>
                </a:rPr>
                <a:t>“</a:t>
              </a:r>
              <a:r>
                <a:rPr lang="zh-CN" altLang="en-US" sz="2400" b="1" dirty="0">
                  <a:solidFill>
                    <a:srgbClr val="FF00FF"/>
                  </a:solidFill>
                  <a:latin typeface="Times New Roman" panose="02020603050405020304" pitchFamily="18" charset="0"/>
                  <a:ea typeface="华文新魏" panose="02010800040101010101" pitchFamily="2" charset="-122"/>
                </a:rPr>
                <a:t>啃老族”：</a:t>
              </a:r>
            </a:p>
            <a:p>
              <a:pPr>
                <a:spcBef>
                  <a:spcPct val="50000"/>
                </a:spcBef>
              </a:pPr>
              <a:r>
                <a:rPr lang="en-US" altLang="zh-CN" b="1" dirty="0">
                  <a:latin typeface="Times New Roman" panose="02020603050405020304" pitchFamily="18" charset="0"/>
                </a:rPr>
                <a:t>……</a:t>
              </a:r>
              <a:r>
                <a:rPr lang="zh-CN" altLang="en-US" b="1" dirty="0">
                  <a:latin typeface="黑体" panose="02010609060101010101" pitchFamily="49" charset="-122"/>
                </a:rPr>
                <a:t>有这样一些人并非找不到工作，而是主动放弃了就业的机会，赋闲在家，不仅衣食住行全靠父母，而且花销往往不菲。这样的一群人叫</a:t>
              </a:r>
              <a:r>
                <a:rPr lang="zh-CN" altLang="en-US" b="1" dirty="0">
                  <a:latin typeface="Times New Roman" panose="02020603050405020304" pitchFamily="18" charset="0"/>
                </a:rPr>
                <a:t>“</a:t>
              </a:r>
              <a:r>
                <a:rPr lang="zh-CN" altLang="en-US" b="1" dirty="0">
                  <a:latin typeface="黑体" panose="02010609060101010101" pitchFamily="49" charset="-122"/>
                </a:rPr>
                <a:t>啃老族</a:t>
              </a:r>
              <a:r>
                <a:rPr lang="zh-CN" altLang="en-US" b="1" dirty="0">
                  <a:latin typeface="Times New Roman" panose="02020603050405020304" pitchFamily="18" charset="0"/>
                </a:rPr>
                <a:t>”</a:t>
              </a:r>
              <a:r>
                <a:rPr lang="zh-CN" altLang="en-US" b="1" dirty="0">
                  <a:latin typeface="黑体" panose="02010609060101010101" pitchFamily="49" charset="-122"/>
                </a:rPr>
                <a:t>，也叫</a:t>
              </a:r>
              <a:r>
                <a:rPr lang="zh-CN" altLang="en-US" b="1" dirty="0">
                  <a:latin typeface="Times New Roman" panose="02020603050405020304" pitchFamily="18" charset="0"/>
                </a:rPr>
                <a:t>“</a:t>
              </a:r>
              <a:r>
                <a:rPr lang="zh-CN" altLang="en-US" b="1" dirty="0">
                  <a:latin typeface="黑体" panose="02010609060101010101" pitchFamily="49" charset="-122"/>
                </a:rPr>
                <a:t>傍老族</a:t>
              </a:r>
              <a:r>
                <a:rPr lang="zh-CN" altLang="en-US" b="1" dirty="0">
                  <a:latin typeface="Times New Roman" panose="02020603050405020304" pitchFamily="18" charset="0"/>
                </a:rPr>
                <a:t>”</a:t>
              </a:r>
              <a:r>
                <a:rPr lang="zh-CN" altLang="en-US" b="1" dirty="0">
                  <a:latin typeface="黑体" panose="02010609060101010101" pitchFamily="49" charset="-122"/>
                </a:rPr>
                <a:t>。他们的年龄都在</a:t>
              </a:r>
              <a:r>
                <a:rPr lang="en-US" altLang="zh-CN" b="1" dirty="0">
                  <a:latin typeface="黑体" panose="02010609060101010101" pitchFamily="49" charset="-122"/>
                </a:rPr>
                <a:t>23-30</a:t>
              </a:r>
              <a:r>
                <a:rPr lang="zh-CN" altLang="en-US" b="1" dirty="0">
                  <a:latin typeface="黑体" panose="02010609060101010101" pitchFamily="49" charset="-122"/>
                </a:rPr>
                <a:t>岁之间。据调查，目前</a:t>
              </a:r>
              <a:r>
                <a:rPr lang="zh-CN" altLang="en-US" b="1" dirty="0">
                  <a:latin typeface="Times New Roman" panose="02020603050405020304" pitchFamily="18" charset="0"/>
                </a:rPr>
                <a:t>“</a:t>
              </a:r>
              <a:r>
                <a:rPr lang="zh-CN" altLang="en-US" b="1" dirty="0">
                  <a:latin typeface="黑体" panose="02010609060101010101" pitchFamily="49" charset="-122"/>
                </a:rPr>
                <a:t>啃老族</a:t>
              </a:r>
              <a:r>
                <a:rPr lang="zh-CN" altLang="en-US" b="1" dirty="0">
                  <a:latin typeface="Times New Roman" panose="02020603050405020304" pitchFamily="18" charset="0"/>
                </a:rPr>
                <a:t>”</a:t>
              </a:r>
              <a:r>
                <a:rPr lang="zh-CN" altLang="en-US" b="1" dirty="0">
                  <a:latin typeface="黑体" panose="02010609060101010101" pitchFamily="49" charset="-122"/>
                </a:rPr>
                <a:t>的构成主要有六类人群：</a:t>
              </a:r>
              <a:r>
                <a:rPr lang="zh-CN" altLang="en-US" b="1" dirty="0">
                  <a:solidFill>
                    <a:srgbClr val="FF0000"/>
                  </a:solidFill>
                  <a:latin typeface="黑体" panose="02010609060101010101" pitchFamily="49" charset="-122"/>
                </a:rPr>
                <a:t>一类是高校毕业生</a:t>
              </a:r>
              <a:r>
                <a:rPr lang="zh-CN" altLang="en-US" b="1" dirty="0">
                  <a:latin typeface="黑体" panose="02010609060101010101" pitchFamily="49" charset="-122"/>
                </a:rPr>
                <a:t>，他们对就业过于挑剔，认为这个不行，那个也不行，最后挑来挑去没有工作。</a:t>
              </a:r>
              <a:r>
                <a:rPr lang="zh-CN" altLang="en-US" b="1" dirty="0">
                  <a:solidFill>
                    <a:srgbClr val="FF0000"/>
                  </a:solidFill>
                  <a:latin typeface="黑体" panose="02010609060101010101" pitchFamily="49" charset="-122"/>
                </a:rPr>
                <a:t>二类是以工作太累太紧张</a:t>
              </a:r>
              <a:r>
                <a:rPr lang="zh-CN" altLang="en-US" b="1" dirty="0">
                  <a:latin typeface="黑体" panose="02010609060101010101" pitchFamily="49" charset="-122"/>
                </a:rPr>
                <a:t>、不适应为由，自动离岗离职的，他们觉得在家里很舒服。</a:t>
              </a:r>
              <a:r>
                <a:rPr lang="zh-CN" altLang="en-US" b="1" dirty="0">
                  <a:solidFill>
                    <a:srgbClr val="FF0000"/>
                  </a:solidFill>
                  <a:latin typeface="黑体" panose="02010609060101010101" pitchFamily="49" charset="-122"/>
                </a:rPr>
                <a:t>三类是</a:t>
              </a:r>
              <a:r>
                <a:rPr lang="zh-CN" altLang="en-US" b="1" dirty="0">
                  <a:solidFill>
                    <a:srgbClr val="FF0000"/>
                  </a:solidFill>
                  <a:latin typeface="Times New Roman" panose="02020603050405020304" pitchFamily="18" charset="0"/>
                </a:rPr>
                <a:t>“</a:t>
              </a:r>
              <a:r>
                <a:rPr lang="zh-CN" altLang="en-US" b="1" dirty="0">
                  <a:solidFill>
                    <a:srgbClr val="FF0000"/>
                  </a:solidFill>
                  <a:latin typeface="黑体" panose="02010609060101010101" pitchFamily="49" charset="-122"/>
                </a:rPr>
                <a:t>创业幻想型</a:t>
              </a:r>
              <a:r>
                <a:rPr lang="zh-CN" altLang="en-US" b="1" dirty="0">
                  <a:solidFill>
                    <a:srgbClr val="FF0000"/>
                  </a:solidFill>
                  <a:latin typeface="Times New Roman" panose="02020603050405020304" pitchFamily="18" charset="0"/>
                </a:rPr>
                <a:t>”</a:t>
              </a:r>
              <a:r>
                <a:rPr lang="zh-CN" altLang="en-US" b="1" dirty="0">
                  <a:solidFill>
                    <a:srgbClr val="FF0000"/>
                  </a:solidFill>
                  <a:latin typeface="黑体" panose="02010609060101010101" pitchFamily="49" charset="-122"/>
                </a:rPr>
                <a:t>的青年人</a:t>
              </a:r>
              <a:r>
                <a:rPr lang="zh-CN" altLang="en-US" b="1" dirty="0">
                  <a:latin typeface="黑体" panose="02010609060101010101" pitchFamily="49" charset="-122"/>
                </a:rPr>
                <a:t>，他们虽然有强烈的创业愿望，但缺乏真才实学而又不愿</a:t>
              </a:r>
              <a:r>
                <a:rPr lang="zh-CN" altLang="en-US" b="1" dirty="0">
                  <a:latin typeface="Times New Roman" panose="02020603050405020304" pitchFamily="18" charset="0"/>
                </a:rPr>
                <a:t>“</a:t>
              </a:r>
              <a:r>
                <a:rPr lang="zh-CN" altLang="en-US" b="1" dirty="0">
                  <a:latin typeface="黑体" panose="02010609060101010101" pitchFamily="49" charset="-122"/>
                </a:rPr>
                <a:t>寄人篱下</a:t>
              </a:r>
              <a:r>
                <a:rPr lang="zh-CN" altLang="en-US" b="1" dirty="0">
                  <a:latin typeface="Times New Roman" panose="02020603050405020304" pitchFamily="18" charset="0"/>
                </a:rPr>
                <a:t>”</a:t>
              </a:r>
              <a:r>
                <a:rPr lang="zh-CN" altLang="en-US" b="1" dirty="0">
                  <a:latin typeface="黑体" panose="02010609060101010101" pitchFamily="49" charset="-122"/>
                </a:rPr>
                <a:t>当个打工者。</a:t>
              </a:r>
              <a:r>
                <a:rPr lang="zh-CN" altLang="en-US" b="1" dirty="0">
                  <a:solidFill>
                    <a:srgbClr val="FF0000"/>
                  </a:solidFill>
                  <a:latin typeface="黑体" panose="02010609060101010101" pitchFamily="49" charset="-122"/>
                </a:rPr>
                <a:t>四类是频频跳槽者</a:t>
              </a:r>
              <a:r>
                <a:rPr lang="zh-CN" altLang="en-US" b="1" dirty="0">
                  <a:latin typeface="黑体" panose="02010609060101010101" pitchFamily="49" charset="-122"/>
                </a:rPr>
                <a:t>，跳来跳去最后</a:t>
              </a:r>
              <a:r>
                <a:rPr lang="zh-CN" altLang="en-US" b="1" dirty="0">
                  <a:latin typeface="Times New Roman" panose="02020603050405020304" pitchFamily="18" charset="0"/>
                </a:rPr>
                <a:t>“</a:t>
              </a:r>
              <a:r>
                <a:rPr lang="zh-CN" altLang="en-US" b="1" dirty="0">
                  <a:latin typeface="黑体" panose="02010609060101010101" pitchFamily="49" charset="-122"/>
                </a:rPr>
                <a:t>漂</a:t>
              </a:r>
              <a:r>
                <a:rPr lang="zh-CN" altLang="en-US" b="1" dirty="0">
                  <a:latin typeface="Times New Roman" panose="02020603050405020304" pitchFamily="18" charset="0"/>
                </a:rPr>
                <a:t>”</a:t>
              </a:r>
              <a:r>
                <a:rPr lang="zh-CN" altLang="en-US" b="1" dirty="0">
                  <a:latin typeface="黑体" panose="02010609060101010101" pitchFamily="49" charset="-122"/>
                </a:rPr>
                <a:t>到无事可做，靠父母活着。五类是单位里下岗的年轻人。最后一类是文化低、技能差，</a:t>
              </a:r>
              <a:r>
                <a:rPr lang="zh-CN" altLang="en-US" b="1" dirty="0">
                  <a:solidFill>
                    <a:srgbClr val="FF0000"/>
                  </a:solidFill>
                  <a:latin typeface="黑体" panose="02010609060101010101" pitchFamily="49" charset="-122"/>
                </a:rPr>
                <a:t>怕苦怕累</a:t>
              </a:r>
              <a:r>
                <a:rPr lang="zh-CN" altLang="en-US" b="1" dirty="0">
                  <a:latin typeface="黑体" panose="02010609060101010101" pitchFamily="49" charset="-122"/>
                </a:rPr>
                <a:t>索性躺在家中</a:t>
              </a:r>
              <a:r>
                <a:rPr lang="zh-CN" altLang="en-US" b="1" dirty="0">
                  <a:latin typeface="Times New Roman" panose="02020603050405020304" pitchFamily="18" charset="0"/>
                </a:rPr>
                <a:t>“</a:t>
              </a:r>
              <a:r>
                <a:rPr lang="zh-CN" altLang="en-US" b="1" dirty="0">
                  <a:latin typeface="黑体" panose="02010609060101010101" pitchFamily="49" charset="-122"/>
                </a:rPr>
                <a:t>啃</a:t>
              </a:r>
              <a:r>
                <a:rPr lang="zh-CN" altLang="en-US" b="1" dirty="0">
                  <a:latin typeface="Times New Roman" panose="02020603050405020304" pitchFamily="18" charset="0"/>
                </a:rPr>
                <a:t>”</a:t>
              </a:r>
              <a:r>
                <a:rPr lang="zh-CN" altLang="en-US" b="1" dirty="0">
                  <a:latin typeface="黑体" panose="02010609060101010101" pitchFamily="49" charset="-122"/>
                </a:rPr>
                <a:t>父母。</a:t>
              </a:r>
            </a:p>
            <a:p>
              <a:pPr>
                <a:spcBef>
                  <a:spcPct val="50000"/>
                </a:spcBef>
              </a:pPr>
              <a:r>
                <a:rPr lang="en-US" altLang="zh-CN" b="1" dirty="0">
                  <a:latin typeface="Times New Roman" panose="02020603050405020304" pitchFamily="18" charset="0"/>
                </a:rPr>
                <a:t>……“</a:t>
              </a:r>
              <a:r>
                <a:rPr lang="zh-CN" altLang="en-US" b="1" dirty="0">
                  <a:latin typeface="黑体" panose="02010609060101010101" pitchFamily="49" charset="-122"/>
                </a:rPr>
                <a:t>啃老族</a:t>
              </a:r>
              <a:r>
                <a:rPr lang="zh-CN" altLang="en-US" b="1" dirty="0">
                  <a:latin typeface="Times New Roman" panose="02020603050405020304" pitchFamily="18" charset="0"/>
                </a:rPr>
                <a:t>”</a:t>
              </a:r>
              <a:r>
                <a:rPr lang="zh-CN" altLang="en-US" b="1" dirty="0">
                  <a:latin typeface="黑体" panose="02010609060101010101" pitchFamily="49" charset="-122"/>
                </a:rPr>
                <a:t>的生活状态：</a:t>
              </a:r>
              <a:r>
                <a:rPr lang="zh-CN" altLang="en-US" b="1" dirty="0">
                  <a:latin typeface="Times New Roman" panose="02020603050405020304" pitchFamily="18" charset="0"/>
                </a:rPr>
                <a:t>“</a:t>
              </a:r>
              <a:r>
                <a:rPr lang="zh-CN" altLang="en-US" b="1" dirty="0">
                  <a:latin typeface="黑体" panose="02010609060101010101" pitchFamily="49" charset="-122"/>
                </a:rPr>
                <a:t>一直无业，二老啃光，三餐饱食，四肢无力，五官端正，六亲不认，七分任性，八方逍遥，九</a:t>
              </a:r>
              <a:r>
                <a:rPr lang="en-US" altLang="zh-CN" b="1" dirty="0">
                  <a:latin typeface="黑体" panose="02010609060101010101" pitchFamily="49" charset="-122"/>
                </a:rPr>
                <a:t>(</a:t>
              </a:r>
              <a:r>
                <a:rPr lang="zh-CN" altLang="en-US" b="1" dirty="0">
                  <a:latin typeface="黑体" panose="02010609060101010101" pitchFamily="49" charset="-122"/>
                </a:rPr>
                <a:t>久</a:t>
              </a:r>
              <a:r>
                <a:rPr lang="en-US" altLang="zh-CN" b="1" dirty="0">
                  <a:latin typeface="黑体" panose="02010609060101010101" pitchFamily="49" charset="-122"/>
                </a:rPr>
                <a:t>)</a:t>
              </a:r>
              <a:r>
                <a:rPr lang="zh-CN" altLang="en-US" b="1" dirty="0">
                  <a:latin typeface="黑体" panose="02010609060101010101" pitchFamily="49" charset="-122"/>
                </a:rPr>
                <a:t>坐不动，十分无用</a:t>
              </a:r>
              <a:r>
                <a:rPr lang="zh-CN" altLang="en-US" b="1" dirty="0">
                  <a:latin typeface="Times New Roman" panose="02020603050405020304" pitchFamily="18" charset="0"/>
                </a:rPr>
                <a:t>”</a:t>
              </a:r>
              <a:r>
                <a:rPr lang="zh-CN" altLang="en-US" b="1" dirty="0">
                  <a:latin typeface="黑体" panose="02010609060101010101" pitchFamily="49" charset="-122"/>
                </a:rPr>
                <a:t>。</a:t>
              </a:r>
            </a:p>
            <a:p>
              <a:pPr>
                <a:spcBef>
                  <a:spcPct val="50000"/>
                </a:spcBef>
              </a:pPr>
              <a:r>
                <a:rPr lang="en-US" altLang="zh-CN" b="1" dirty="0">
                  <a:latin typeface="Times New Roman" panose="02020603050405020304" pitchFamily="18" charset="0"/>
                </a:rPr>
                <a:t>……“</a:t>
              </a:r>
              <a:r>
                <a:rPr lang="zh-CN" altLang="en-US" b="1" dirty="0">
                  <a:latin typeface="黑体" panose="02010609060101010101" pitchFamily="49" charset="-122"/>
                </a:rPr>
                <a:t>太辛苦</a:t>
              </a:r>
              <a:r>
                <a:rPr lang="zh-CN" altLang="en-US" b="1" dirty="0">
                  <a:latin typeface="Times New Roman" panose="02020603050405020304" pitchFamily="18" charset="0"/>
                </a:rPr>
                <a:t>”</a:t>
              </a:r>
              <a:r>
                <a:rPr lang="zh-CN" altLang="en-US" b="1" dirty="0">
                  <a:latin typeface="黑体" panose="02010609060101010101" pitchFamily="49" charset="-122"/>
                </a:rPr>
                <a:t>、</a:t>
              </a:r>
              <a:r>
                <a:rPr lang="zh-CN" altLang="en-US" b="1" dirty="0">
                  <a:latin typeface="Times New Roman" panose="02020603050405020304" pitchFamily="18" charset="0"/>
                </a:rPr>
                <a:t>“</a:t>
              </a:r>
              <a:r>
                <a:rPr lang="zh-CN" altLang="en-US" b="1" dirty="0">
                  <a:latin typeface="黑体" panose="02010609060101010101" pitchFamily="49" charset="-122"/>
                </a:rPr>
                <a:t>太累</a:t>
              </a:r>
              <a:r>
                <a:rPr lang="zh-CN" altLang="en-US" b="1" dirty="0">
                  <a:latin typeface="Times New Roman" panose="02020603050405020304" pitchFamily="18" charset="0"/>
                </a:rPr>
                <a:t>”</a:t>
              </a:r>
              <a:r>
                <a:rPr lang="zh-CN" altLang="en-US" b="1" dirty="0">
                  <a:latin typeface="黑体" panose="02010609060101010101" pitchFamily="49" charset="-122"/>
                </a:rPr>
                <a:t>，这几乎是所有</a:t>
              </a:r>
              <a:r>
                <a:rPr lang="zh-CN" altLang="en-US" b="1" dirty="0">
                  <a:latin typeface="Times New Roman" panose="02020603050405020304" pitchFamily="18" charset="0"/>
                </a:rPr>
                <a:t>“</a:t>
              </a:r>
              <a:r>
                <a:rPr lang="zh-CN" altLang="en-US" b="1" dirty="0">
                  <a:latin typeface="黑体" panose="02010609060101010101" pitchFamily="49" charset="-122"/>
                </a:rPr>
                <a:t>啃老族</a:t>
              </a:r>
              <a:r>
                <a:rPr lang="zh-CN" altLang="en-US" b="1" dirty="0">
                  <a:latin typeface="Times New Roman" panose="02020603050405020304" pitchFamily="18" charset="0"/>
                </a:rPr>
                <a:t>”</a:t>
              </a:r>
              <a:r>
                <a:rPr lang="zh-CN" altLang="en-US" b="1" dirty="0">
                  <a:latin typeface="黑体" panose="02010609060101010101" pitchFamily="49" charset="-122"/>
                </a:rPr>
                <a:t>一致使用的拒绝工作的理由。他们表示，自己会不断地寻找那些不那么累的活儿。年轻人就这样挥霍青春和精力，而他们正在老去的父母，却为了维持生计，埋头在</a:t>
              </a:r>
              <a:r>
                <a:rPr lang="zh-CN" altLang="en-US" b="1" dirty="0">
                  <a:latin typeface="Times New Roman" panose="02020603050405020304" pitchFamily="18" charset="0"/>
                </a:rPr>
                <a:t>“</a:t>
              </a:r>
              <a:r>
                <a:rPr lang="zh-CN" altLang="en-US" b="1" dirty="0">
                  <a:latin typeface="黑体" panose="02010609060101010101" pitchFamily="49" charset="-122"/>
                </a:rPr>
                <a:t>太辛苦</a:t>
              </a:r>
              <a:r>
                <a:rPr lang="zh-CN" altLang="en-US" b="1" dirty="0">
                  <a:latin typeface="Times New Roman" panose="02020603050405020304" pitchFamily="18" charset="0"/>
                </a:rPr>
                <a:t>”</a:t>
              </a:r>
              <a:r>
                <a:rPr lang="zh-CN" altLang="en-US" b="1" dirty="0">
                  <a:latin typeface="黑体" panose="02010609060101010101" pitchFamily="49" charset="-122"/>
                </a:rPr>
                <a:t>的工作里。</a:t>
              </a:r>
              <a:r>
                <a:rPr lang="zh-CN" altLang="en-US" b="1" dirty="0">
                  <a:latin typeface="Times New Roman" panose="02020603050405020304" pitchFamily="18" charset="0"/>
                </a:rPr>
                <a:t>“</a:t>
              </a:r>
              <a:r>
                <a:rPr lang="zh-CN" altLang="en-US" b="1" dirty="0">
                  <a:latin typeface="黑体" panose="02010609060101010101" pitchFamily="49" charset="-122"/>
                </a:rPr>
                <a:t>割肉孝亲</a:t>
              </a:r>
              <a:r>
                <a:rPr lang="zh-CN" altLang="en-US" b="1" dirty="0">
                  <a:latin typeface="Times New Roman" panose="02020603050405020304" pitchFamily="18" charset="0"/>
                </a:rPr>
                <a:t>”</a:t>
              </a:r>
              <a:r>
                <a:rPr lang="zh-CN" altLang="en-US" b="1" dirty="0">
                  <a:latin typeface="黑体" panose="02010609060101010101" pitchFamily="49" charset="-122"/>
                </a:rPr>
                <a:t>、</a:t>
              </a:r>
              <a:r>
                <a:rPr lang="zh-CN" altLang="en-US" b="1" dirty="0">
                  <a:latin typeface="Times New Roman" panose="02020603050405020304" pitchFamily="18" charset="0"/>
                </a:rPr>
                <a:t>“</a:t>
              </a:r>
              <a:r>
                <a:rPr lang="zh-CN" altLang="en-US" b="1" dirty="0">
                  <a:latin typeface="黑体" panose="02010609060101010101" pitchFamily="49" charset="-122"/>
                </a:rPr>
                <a:t>卧冰求鱼</a:t>
              </a:r>
              <a:r>
                <a:rPr lang="zh-CN" altLang="en-US" b="1" dirty="0">
                  <a:latin typeface="Times New Roman" panose="02020603050405020304" pitchFamily="18" charset="0"/>
                </a:rPr>
                <a:t>”</a:t>
              </a:r>
              <a:r>
                <a:rPr lang="zh-CN" altLang="en-US" b="1" dirty="0">
                  <a:latin typeface="黑体" panose="02010609060101010101" pitchFamily="49" charset="-122"/>
                </a:rPr>
                <a:t>，在现代社会里，二十四孝的故事逐渐被人遗忘了。如今是父母在无奈地</a:t>
              </a:r>
              <a:r>
                <a:rPr lang="zh-CN" altLang="en-US" b="1" dirty="0">
                  <a:latin typeface="Times New Roman" panose="02020603050405020304" pitchFamily="18" charset="0"/>
                </a:rPr>
                <a:t>“</a:t>
              </a:r>
              <a:r>
                <a:rPr lang="zh-CN" altLang="en-US" b="1" dirty="0">
                  <a:latin typeface="黑体" panose="02010609060101010101" pitchFamily="49" charset="-122"/>
                </a:rPr>
                <a:t>割肉养子</a:t>
              </a:r>
              <a:r>
                <a:rPr lang="zh-CN" altLang="en-US" b="1" dirty="0">
                  <a:latin typeface="Times New Roman" panose="02020603050405020304" pitchFamily="18" charset="0"/>
                </a:rPr>
                <a:t>”</a:t>
              </a:r>
              <a:r>
                <a:rPr lang="zh-CN" altLang="en-US" b="1" dirty="0">
                  <a:latin typeface="黑体" panose="02010609060101010101" pitchFamily="49" charset="-122"/>
                </a:rPr>
                <a:t>，实在令人心酸。</a:t>
              </a:r>
              <a:r>
                <a:rPr lang="zh-CN" altLang="en-US" dirty="0">
                  <a:latin typeface="黑体" panose="02010609060101010101" pitchFamily="49" charset="-122"/>
                </a:rPr>
                <a:t> </a:t>
              </a:r>
            </a:p>
          </p:txBody>
        </p:sp>
        <p:pic>
          <p:nvPicPr>
            <p:cNvPr id="3" name="图片 2">
              <a:extLst>
                <a:ext uri="{FF2B5EF4-FFF2-40B4-BE49-F238E27FC236}">
                  <a16:creationId xmlns:a16="http://schemas.microsoft.com/office/drawing/2014/main" xmlns="" id="{BFE36387-B0D8-4174-B5ED-22B58BB3BAA2}"/>
                </a:ext>
              </a:extLst>
            </p:cNvPr>
            <p:cNvPicPr>
              <a:picLocks noChangeAspect="1"/>
            </p:cNvPicPr>
            <p:nvPr/>
          </p:nvPicPr>
          <p:blipFill>
            <a:blip r:embed="rId2" cstate="print"/>
            <a:stretch>
              <a:fillRect/>
            </a:stretch>
          </p:blipFill>
          <p:spPr>
            <a:xfrm>
              <a:off x="9932615" y="64896"/>
              <a:ext cx="1818358" cy="1283156"/>
            </a:xfrm>
            <a:prstGeom prst="rect">
              <a:avLst/>
            </a:prstGeom>
          </p:spPr>
        </p:pic>
      </p:grpSp>
    </p:spTree>
    <p:extLst>
      <p:ext uri="{BB962C8B-B14F-4D97-AF65-F5344CB8AC3E}">
        <p14:creationId xmlns:p14="http://schemas.microsoft.com/office/powerpoint/2010/main" xmlns="" val="25168105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a:extLst>
              <a:ext uri="{FF2B5EF4-FFF2-40B4-BE49-F238E27FC236}">
                <a16:creationId xmlns:a16="http://schemas.microsoft.com/office/drawing/2014/main" xmlns="" id="{A8F82730-6095-440C-9899-258F61D70DCE}"/>
              </a:ext>
            </a:extLst>
          </p:cNvPr>
          <p:cNvPicPr>
            <a:picLocks noChangeAspect="1"/>
          </p:cNvPicPr>
          <p:nvPr/>
        </p:nvPicPr>
        <p:blipFill>
          <a:blip r:embed="rId3" cstate="print"/>
          <a:stretch>
            <a:fillRect/>
          </a:stretch>
        </p:blipFill>
        <p:spPr>
          <a:xfrm>
            <a:off x="705518" y="1753587"/>
            <a:ext cx="8367895" cy="3629976"/>
          </a:xfrm>
          <a:prstGeom prst="rect">
            <a:avLst/>
          </a:prstGeom>
          <a:noFill/>
          <a:ln w="9525" cap="flat" cmpd="sng">
            <a:noFill/>
            <a:prstDash val="solid"/>
            <a:miter/>
          </a:ln>
        </p:spPr>
      </p:pic>
      <p:sp>
        <p:nvSpPr>
          <p:cNvPr id="3" name="矩形">
            <a:extLst>
              <a:ext uri="{FF2B5EF4-FFF2-40B4-BE49-F238E27FC236}">
                <a16:creationId xmlns:a16="http://schemas.microsoft.com/office/drawing/2014/main" xmlns="" id="{55CB3356-AC4A-4FA8-9FAB-C594560F00E8}"/>
              </a:ext>
            </a:extLst>
          </p:cNvPr>
          <p:cNvSpPr/>
          <p:nvPr/>
        </p:nvSpPr>
        <p:spPr>
          <a:xfrm>
            <a:off x="603982" y="896734"/>
            <a:ext cx="6400800" cy="523218"/>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00000"/>
              </a:lnSpc>
              <a:spcBef>
                <a:spcPts val="0"/>
              </a:spcBef>
              <a:spcAft>
                <a:spcPts val="0"/>
              </a:spcAft>
              <a:buNone/>
            </a:pPr>
            <a:r>
              <a:rPr lang="zh-CN" altLang="en-US" sz="2800" b="1" i="0" u="none" strike="noStrike" kern="1200" cap="none" spc="0" baseline="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未来</a:t>
            </a:r>
            <a:r>
              <a:rPr lang="en-US" altLang="zh-CN" sz="2800" b="1" i="0" u="none" strike="noStrike" kern="1200" cap="none" spc="0" baseline="0" dirty="0">
                <a:solidFill>
                  <a:schemeClr val="tx1"/>
                </a:solidFill>
                <a:latin typeface="黑体" panose="02010609060101010101" pitchFamily="49" charset="-122"/>
                <a:ea typeface="黑体" panose="02010609060101010101" pitchFamily="49" charset="-122"/>
                <a:cs typeface="Times New Roman" panose="02020603050405020304" pitchFamily="18" charset="0"/>
              </a:rPr>
              <a:t>15</a:t>
            </a:r>
            <a:r>
              <a:rPr lang="zh-CN" altLang="en-US" sz="2800" b="1" i="0" u="none" strike="noStrike" kern="1200" cap="none" spc="0" baseline="0" dirty="0">
                <a:solidFill>
                  <a:schemeClr val="tx1"/>
                </a:solidFill>
                <a:latin typeface="黑体" panose="02010609060101010101" pitchFamily="49" charset="-122"/>
                <a:ea typeface="黑体" panose="02010609060101010101" pitchFamily="49" charset="-122"/>
                <a:cs typeface="Times New Roman" panose="02020603050405020304" pitchFamily="18" charset="0"/>
              </a:rPr>
              <a:t>年，我们要建设这样的国家</a:t>
            </a:r>
          </a:p>
        </p:txBody>
      </p:sp>
      <p:sp>
        <p:nvSpPr>
          <p:cNvPr id="4" name="矩形">
            <a:extLst>
              <a:ext uri="{FF2B5EF4-FFF2-40B4-BE49-F238E27FC236}">
                <a16:creationId xmlns:a16="http://schemas.microsoft.com/office/drawing/2014/main" xmlns="" id="{2DF5CC60-FB9F-479D-A200-A327EB764B17}"/>
              </a:ext>
            </a:extLst>
          </p:cNvPr>
          <p:cNvSpPr/>
          <p:nvPr/>
        </p:nvSpPr>
        <p:spPr>
          <a:xfrm>
            <a:off x="1799657" y="5608459"/>
            <a:ext cx="6389077" cy="891540"/>
          </a:xfrm>
          <a:prstGeom prst="rect">
            <a:avLst/>
          </a:prstGeom>
          <a:noFill/>
          <a:ln w="9525" cap="flat" cmpd="sng">
            <a:noFill/>
            <a:prstDash val="solid"/>
            <a:miter/>
          </a:ln>
        </p:spPr>
        <p:txBody>
          <a:bodyPr vert="horz" wrap="square" lIns="91440" tIns="45720" rIns="91440" bIns="45720" anchor="t" anchorCtr="0">
            <a:spAutoFit/>
          </a:bodyPr>
          <a:lstStyle/>
          <a:p>
            <a:pPr marL="0" indent="0" algn="l">
              <a:lnSpc>
                <a:spcPct val="150000"/>
              </a:lnSpc>
              <a:spcBef>
                <a:spcPts val="0"/>
              </a:spcBef>
              <a:spcAft>
                <a:spcPts val="0"/>
              </a:spcAft>
              <a:buNone/>
            </a:pPr>
            <a:r>
              <a:rPr lang="en-US" altLang="zh-CN"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70</a:t>
            </a:r>
            <a:r>
              <a:rPr lang="zh-CN" altLang="en-US"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后、</a:t>
            </a:r>
            <a:r>
              <a:rPr lang="en-US" altLang="zh-CN"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80</a:t>
            </a:r>
            <a:r>
              <a:rPr lang="zh-CN" altLang="en-US"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后、</a:t>
            </a:r>
            <a:r>
              <a:rPr lang="en-US" altLang="zh-CN"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90</a:t>
            </a:r>
            <a:r>
              <a:rPr lang="zh-CN" altLang="en-US"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后、</a:t>
            </a:r>
            <a:r>
              <a:rPr lang="en-US" altLang="zh-CN"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00</a:t>
            </a:r>
            <a:r>
              <a:rPr lang="zh-CN" altLang="en-US"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后，他们走出去看世界之前，</a:t>
            </a:r>
            <a:r>
              <a:rPr lang="zh-CN" altLang="en-US" sz="1800" b="1" i="0" u="none" strike="noStrike" kern="1200" cap="none" spc="0" baseline="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中国已经可以平视这个世界了</a:t>
            </a:r>
            <a:r>
              <a:rPr lang="zh-CN" altLang="en-US"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，也不像我们当年那么‘土’了</a:t>
            </a:r>
            <a:r>
              <a:rPr lang="en-US" altLang="zh-CN" sz="1800" b="0" i="0" u="none" strike="noStrike" kern="1200" cap="none" spc="0" baseline="0" dirty="0">
                <a:solidFill>
                  <a:srgbClr val="333333"/>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1800" b="0" i="0" u="none" strike="noStrike" kern="1200" cap="none" spc="0" baseline="0"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5" name="多媒体">
            <a:hlinkClick r:id="" action="ppaction://media"/>
            <a:extLst>
              <a:ext uri="{FF2B5EF4-FFF2-40B4-BE49-F238E27FC236}">
                <a16:creationId xmlns:a16="http://schemas.microsoft.com/office/drawing/2014/main" xmlns="" id="{1A72C3EB-C870-48B9-B304-7D4A86E69E7D}"/>
              </a:ext>
            </a:extLst>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9346509" y="1753587"/>
            <a:ext cx="2046062" cy="3629976"/>
          </a:xfrm>
          <a:prstGeom prst="rect">
            <a:avLst/>
          </a:prstGeom>
          <a:noFill/>
          <a:ln w="9525" cap="flat" cmpd="sng">
            <a:noFill/>
            <a:prstDash val="solid"/>
            <a:miter/>
          </a:ln>
        </p:spPr>
      </p:pic>
    </p:spTree>
    <p:extLst>
      <p:ext uri="{BB962C8B-B14F-4D97-AF65-F5344CB8AC3E}">
        <p14:creationId xmlns:p14="http://schemas.microsoft.com/office/powerpoint/2010/main" xmlns="" val="30551210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endCondLst>
                    <p:cond evt="onStopAudio" delay="0">
                      <p:tgtEl>
                        <p:sldTgt/>
                      </p:tgtEl>
                    </p:cond>
                    <p:cond evt="onNext" delay="0">
                      <p:tgtEl>
                        <p:sldTgt/>
                      </p:tgtEl>
                    </p:cond>
                  </p:end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xmlns="" id="{24F4B09B-91BA-42F3-BD3B-77BE1D743AE2}"/>
              </a:ext>
            </a:extLst>
          </p:cNvPr>
          <p:cNvSpPr>
            <a:spLocks noChangeArrowheads="1"/>
          </p:cNvSpPr>
          <p:nvPr/>
        </p:nvSpPr>
        <p:spPr bwMode="auto">
          <a:xfrm>
            <a:off x="876682" y="1213668"/>
            <a:ext cx="3132909" cy="905692"/>
          </a:xfrm>
          <a:prstGeom prst="ellipse">
            <a:avLst/>
          </a:prstGeom>
          <a:solidFill>
            <a:srgbClr val="FF505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r>
              <a:rPr lang="zh-CN" altLang="en-US" sz="4000" b="1" dirty="0">
                <a:ea typeface="楷体_GB2312" pitchFamily="1" charset="-122"/>
              </a:rPr>
              <a:t>超越性</a:t>
            </a:r>
          </a:p>
        </p:txBody>
      </p:sp>
      <p:sp>
        <p:nvSpPr>
          <p:cNvPr id="3" name="文本框 2">
            <a:extLst>
              <a:ext uri="{FF2B5EF4-FFF2-40B4-BE49-F238E27FC236}">
                <a16:creationId xmlns:a16="http://schemas.microsoft.com/office/drawing/2014/main" xmlns="" id="{BB3F76F7-F5BE-4C1F-BD62-8D8E4E7F25BB}"/>
              </a:ext>
            </a:extLst>
          </p:cNvPr>
          <p:cNvSpPr txBox="1"/>
          <p:nvPr/>
        </p:nvSpPr>
        <p:spPr>
          <a:xfrm>
            <a:off x="640080" y="3004457"/>
            <a:ext cx="4467497" cy="3046988"/>
          </a:xfrm>
          <a:prstGeom prst="rect">
            <a:avLst/>
          </a:prstGeom>
          <a:noFill/>
        </p:spPr>
        <p:txBody>
          <a:bodyPr wrap="square" rtlCol="0">
            <a:spAutoFit/>
          </a:bodyPr>
          <a:lstStyle/>
          <a:p>
            <a:r>
              <a:rPr lang="zh-CN" altLang="en-US" sz="3200" b="1" dirty="0">
                <a:solidFill>
                  <a:srgbClr val="0000FF"/>
                </a:solidFill>
                <a:latin typeface="微软雅黑" panose="020B0503020204020204" pitchFamily="34" charset="-122"/>
                <a:ea typeface="微软雅黑" panose="020B0503020204020204" pitchFamily="34" charset="-122"/>
              </a:rPr>
              <a:t>   理想因其远大而为理想。理想之所以能够成为一种推动人们创造美好生活的巨大力量，就在于它不仅源于现实，而且超越现实。</a:t>
            </a:r>
          </a:p>
        </p:txBody>
      </p:sp>
      <p:pic>
        <p:nvPicPr>
          <p:cNvPr id="4" name="图片 3">
            <a:extLst>
              <a:ext uri="{FF2B5EF4-FFF2-40B4-BE49-F238E27FC236}">
                <a16:creationId xmlns:a16="http://schemas.microsoft.com/office/drawing/2014/main" xmlns="" id="{F1AB9094-77AC-4C05-A9D6-DE15CE92FC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340651" y="1767368"/>
            <a:ext cx="1935044" cy="2638697"/>
          </a:xfrm>
          <a:prstGeom prst="ellipse">
            <a:avLst/>
          </a:prstGeom>
          <a:ln>
            <a:noFill/>
          </a:ln>
          <a:effectLst>
            <a:softEdge rad="112500"/>
          </a:effectLst>
        </p:spPr>
      </p:pic>
      <p:pic>
        <p:nvPicPr>
          <p:cNvPr id="5" name="图片 4">
            <a:extLst>
              <a:ext uri="{FF2B5EF4-FFF2-40B4-BE49-F238E27FC236}">
                <a16:creationId xmlns:a16="http://schemas.microsoft.com/office/drawing/2014/main" xmlns="" id="{3E9AC759-DDAB-4EDC-8B6C-412C8567F4D2}"/>
              </a:ext>
            </a:extLst>
          </p:cNvPr>
          <p:cNvPicPr>
            <a:picLocks noChangeAspect="1"/>
          </p:cNvPicPr>
          <p:nvPr/>
        </p:nvPicPr>
        <p:blipFill>
          <a:blip r:embed="rId3"/>
          <a:stretch>
            <a:fillRect/>
          </a:stretch>
        </p:blipFill>
        <p:spPr>
          <a:xfrm>
            <a:off x="8686800" y="1693698"/>
            <a:ext cx="2998613" cy="2390503"/>
          </a:xfrm>
          <a:prstGeom prst="ellipse">
            <a:avLst/>
          </a:prstGeom>
          <a:ln>
            <a:noFill/>
          </a:ln>
          <a:effectLst>
            <a:softEdge rad="112500"/>
          </a:effectLst>
        </p:spPr>
      </p:pic>
      <p:sp>
        <p:nvSpPr>
          <p:cNvPr id="6" name="右箭头 7">
            <a:extLst>
              <a:ext uri="{FF2B5EF4-FFF2-40B4-BE49-F238E27FC236}">
                <a16:creationId xmlns:a16="http://schemas.microsoft.com/office/drawing/2014/main" xmlns="" id="{0B833A82-51AE-401D-B3B2-7FFB4688347D}"/>
              </a:ext>
            </a:extLst>
          </p:cNvPr>
          <p:cNvSpPr/>
          <p:nvPr/>
        </p:nvSpPr>
        <p:spPr>
          <a:xfrm>
            <a:off x="7638594" y="3803408"/>
            <a:ext cx="875211" cy="18288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A2786737-6B91-4BEE-908A-F37BA2971537}"/>
              </a:ext>
            </a:extLst>
          </p:cNvPr>
          <p:cNvSpPr txBox="1"/>
          <p:nvPr/>
        </p:nvSpPr>
        <p:spPr>
          <a:xfrm>
            <a:off x="5786846" y="5839097"/>
            <a:ext cx="6405153" cy="461665"/>
          </a:xfrm>
          <a:prstGeom prst="rect">
            <a:avLst/>
          </a:prstGeom>
          <a:noFill/>
        </p:spPr>
        <p:txBody>
          <a:bodyPr wrap="square" rtlCol="0">
            <a:spAutoFit/>
          </a:bodyPr>
          <a:lstStyle/>
          <a:p>
            <a:r>
              <a:rPr lang="zh-CN" altLang="en-US" sz="2400" b="1" dirty="0"/>
              <a:t>从“嫦娥奔月“的传说到”嫦娥号“亲探月球</a:t>
            </a:r>
          </a:p>
        </p:txBody>
      </p:sp>
    </p:spTree>
    <p:extLst>
      <p:ext uri="{BB962C8B-B14F-4D97-AF65-F5344CB8AC3E}">
        <p14:creationId xmlns:p14="http://schemas.microsoft.com/office/powerpoint/2010/main" xmlns="" val="28606082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FC8F5237-E07D-4599-9495-0473C8065FF1}"/>
              </a:ext>
            </a:extLst>
          </p:cNvPr>
          <p:cNvSpPr>
            <a:spLocks noChangeArrowheads="1"/>
          </p:cNvSpPr>
          <p:nvPr/>
        </p:nvSpPr>
        <p:spPr bwMode="auto">
          <a:xfrm>
            <a:off x="1447800" y="1371600"/>
            <a:ext cx="1408113"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sz="3200" b="1" dirty="0">
                <a:solidFill>
                  <a:srgbClr val="660033"/>
                </a:solidFill>
              </a:rPr>
              <a:t>思考题</a:t>
            </a:r>
          </a:p>
        </p:txBody>
      </p:sp>
      <p:sp>
        <p:nvSpPr>
          <p:cNvPr id="3" name="Rectangle 5">
            <a:extLst>
              <a:ext uri="{FF2B5EF4-FFF2-40B4-BE49-F238E27FC236}">
                <a16:creationId xmlns:a16="http://schemas.microsoft.com/office/drawing/2014/main" xmlns="" id="{0AB298FE-0153-4E54-9BA8-6976A031A173}"/>
              </a:ext>
            </a:extLst>
          </p:cNvPr>
          <p:cNvSpPr txBox="1">
            <a:spLocks noRot="1" noChangeArrowheads="1"/>
          </p:cNvSpPr>
          <p:nvPr/>
        </p:nvSpPr>
        <p:spPr>
          <a:xfrm>
            <a:off x="1143000" y="2743200"/>
            <a:ext cx="6248400" cy="2971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ea typeface="楷体_GB2312" pitchFamily="1" charset="-122"/>
              </a:rPr>
              <a:t>结合自身实际，谈谈理想信念对大学生成长成才的重要意义。</a:t>
            </a:r>
          </a:p>
          <a:p>
            <a:r>
              <a:rPr lang="zh-CN" altLang="en-US" sz="2400" b="1" dirty="0">
                <a:ea typeface="楷体_GB2312" pitchFamily="1" charset="-122"/>
              </a:rPr>
              <a:t>如何认识个人理想与中国特色社会主义共同理想的关系？</a:t>
            </a:r>
          </a:p>
          <a:p>
            <a:r>
              <a:rPr lang="zh-CN" altLang="en-US" sz="2400" b="1" dirty="0">
                <a:ea typeface="楷体_GB2312" pitchFamily="1" charset="-122"/>
              </a:rPr>
              <a:t>联系历史与现实，谈谈对实现理想的长期性、艰巨性和曲折性的认识。</a:t>
            </a:r>
          </a:p>
          <a:p>
            <a:r>
              <a:rPr lang="zh-CN" altLang="en-US" sz="2400" b="1" dirty="0">
                <a:ea typeface="楷体_GB2312" pitchFamily="1" charset="-122"/>
              </a:rPr>
              <a:t>如何认识立志高远与始于足下的关系？</a:t>
            </a:r>
          </a:p>
        </p:txBody>
      </p:sp>
      <p:pic>
        <p:nvPicPr>
          <p:cNvPr id="4" name="图片 3">
            <a:extLst>
              <a:ext uri="{FF2B5EF4-FFF2-40B4-BE49-F238E27FC236}">
                <a16:creationId xmlns:a16="http://schemas.microsoft.com/office/drawing/2014/main" xmlns="" id="{621A0AE9-1264-4EB1-9E7C-952DBAC50EA2}"/>
              </a:ext>
            </a:extLst>
          </p:cNvPr>
          <p:cNvPicPr>
            <a:picLocks noChangeAspect="1"/>
          </p:cNvPicPr>
          <p:nvPr/>
        </p:nvPicPr>
        <p:blipFill>
          <a:blip r:embed="rId2"/>
          <a:stretch>
            <a:fillRect/>
          </a:stretch>
        </p:blipFill>
        <p:spPr>
          <a:xfrm>
            <a:off x="8624018" y="2341608"/>
            <a:ext cx="1841152" cy="2932430"/>
          </a:xfrm>
          <a:prstGeom prst="rect">
            <a:avLst/>
          </a:prstGeom>
        </p:spPr>
      </p:pic>
    </p:spTree>
    <p:extLst>
      <p:ext uri="{BB962C8B-B14F-4D97-AF65-F5344CB8AC3E}">
        <p14:creationId xmlns:p14="http://schemas.microsoft.com/office/powerpoint/2010/main" xmlns="" val="1229517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5DE68E3C-631A-41AC-B111-B2F6690A0CA7}"/>
              </a:ext>
            </a:extLst>
          </p:cNvPr>
          <p:cNvSpPr>
            <a:spLocks noChangeArrowheads="1"/>
          </p:cNvSpPr>
          <p:nvPr/>
        </p:nvSpPr>
        <p:spPr bwMode="auto">
          <a:xfrm>
            <a:off x="637896" y="1371600"/>
            <a:ext cx="18161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sz="3200" b="1" dirty="0">
                <a:solidFill>
                  <a:srgbClr val="660033"/>
                </a:solidFill>
              </a:rPr>
              <a:t>参考文献</a:t>
            </a:r>
          </a:p>
        </p:txBody>
      </p:sp>
      <p:sp>
        <p:nvSpPr>
          <p:cNvPr id="3" name="文本框 2">
            <a:extLst>
              <a:ext uri="{FF2B5EF4-FFF2-40B4-BE49-F238E27FC236}">
                <a16:creationId xmlns:a16="http://schemas.microsoft.com/office/drawing/2014/main" xmlns="" id="{8C8E7B8F-0E12-4CBD-9B50-F14FEF476F4D}"/>
              </a:ext>
            </a:extLst>
          </p:cNvPr>
          <p:cNvSpPr txBox="1"/>
          <p:nvPr/>
        </p:nvSpPr>
        <p:spPr>
          <a:xfrm>
            <a:off x="653143" y="2338250"/>
            <a:ext cx="9966960" cy="2246769"/>
          </a:xfrm>
          <a:prstGeom prst="rect">
            <a:avLst/>
          </a:prstGeom>
          <a:noFill/>
        </p:spPr>
        <p:txBody>
          <a:bodyPr wrap="square" rtlCol="0">
            <a:spAutoFit/>
          </a:bodyPr>
          <a:lstStyle/>
          <a:p>
            <a:pPr marL="342900" lvl="0" indent="-342900" algn="just">
              <a:spcBef>
                <a:spcPts val="600"/>
              </a:spcBef>
              <a:spcAft>
                <a:spcPts val="0"/>
              </a:spcAft>
              <a:buSzPts val="1200"/>
              <a:buFont typeface="+mj-lt"/>
              <a:buAutoNum type="arabicPeriod"/>
              <a:tabLst>
                <a:tab pos="304800" algn="l"/>
              </a:tabLst>
            </a:pPr>
            <a:r>
              <a:rPr lang="zh-CN" altLang="zh-CN" sz="2000" b="1" dirty="0">
                <a:latin typeface="微软雅黑" panose="020B0503020204020204" pitchFamily="34" charset="-122"/>
                <a:ea typeface="微软雅黑" panose="020B0503020204020204" pitchFamily="34" charset="-122"/>
              </a:rPr>
              <a:t>毛泽东：《青年运动的方向》，《毛泽东选集》第</a:t>
            </a:r>
            <a:r>
              <a:rPr lang="en-US" altLang="zh-CN" sz="2000" b="1" dirty="0">
                <a:latin typeface="微软雅黑" panose="020B0503020204020204" pitchFamily="34" charset="-122"/>
                <a:ea typeface="微软雅黑" panose="020B0503020204020204" pitchFamily="34" charset="-122"/>
              </a:rPr>
              <a:t>2</a:t>
            </a:r>
            <a:r>
              <a:rPr lang="zh-CN" altLang="zh-CN" sz="2000" b="1" dirty="0">
                <a:latin typeface="微软雅黑" panose="020B0503020204020204" pitchFamily="34" charset="-122"/>
                <a:ea typeface="微软雅黑" panose="020B0503020204020204" pitchFamily="34" charset="-122"/>
              </a:rPr>
              <a:t>卷，人民出版社</a:t>
            </a:r>
            <a:r>
              <a:rPr lang="en-US" altLang="zh-CN" sz="2000" b="1" dirty="0">
                <a:latin typeface="微软雅黑" panose="020B0503020204020204" pitchFamily="34" charset="-122"/>
                <a:ea typeface="微软雅黑" panose="020B0503020204020204" pitchFamily="34" charset="-122"/>
              </a:rPr>
              <a:t>1991</a:t>
            </a:r>
            <a:r>
              <a:rPr lang="zh-CN" altLang="zh-CN" sz="2000" b="1" dirty="0">
                <a:latin typeface="微软雅黑" panose="020B0503020204020204" pitchFamily="34" charset="-122"/>
                <a:ea typeface="微软雅黑" panose="020B0503020204020204" pitchFamily="34" charset="-122"/>
              </a:rPr>
              <a:t>年版</a:t>
            </a:r>
          </a:p>
          <a:p>
            <a:pPr marL="342900" lvl="0" indent="-342900" algn="just">
              <a:spcBef>
                <a:spcPts val="600"/>
              </a:spcBef>
              <a:spcAft>
                <a:spcPts val="0"/>
              </a:spcAft>
              <a:buSzPts val="1200"/>
              <a:buFont typeface="+mj-lt"/>
              <a:buAutoNum type="arabicPeriod"/>
              <a:tabLst>
                <a:tab pos="304800" algn="l"/>
              </a:tabLst>
            </a:pPr>
            <a:r>
              <a:rPr lang="zh-CN" altLang="zh-CN" sz="2000" b="1" dirty="0">
                <a:latin typeface="微软雅黑" panose="020B0503020204020204" pitchFamily="34" charset="-122"/>
                <a:ea typeface="微软雅黑" panose="020B0503020204020204" pitchFamily="34" charset="-122"/>
              </a:rPr>
              <a:t>中共中央文献研究室：《习近平关于实现中华民族伟大复兴的中国梦论述摘编》，中央文献出版社</a:t>
            </a:r>
            <a:r>
              <a:rPr lang="en-US" altLang="zh-CN" sz="2000" b="1" dirty="0">
                <a:latin typeface="微软雅黑" panose="020B0503020204020204" pitchFamily="34" charset="-122"/>
                <a:ea typeface="微软雅黑" panose="020B0503020204020204" pitchFamily="34" charset="-122"/>
              </a:rPr>
              <a:t>2013</a:t>
            </a:r>
            <a:r>
              <a:rPr lang="zh-CN" altLang="zh-CN" sz="2000" b="1" dirty="0">
                <a:latin typeface="微软雅黑" panose="020B0503020204020204" pitchFamily="34" charset="-122"/>
                <a:ea typeface="微软雅黑" panose="020B0503020204020204" pitchFamily="34" charset="-122"/>
              </a:rPr>
              <a:t>年版</a:t>
            </a:r>
          </a:p>
          <a:p>
            <a:pPr marL="342900" lvl="0" indent="-342900" algn="just">
              <a:spcBef>
                <a:spcPts val="600"/>
              </a:spcBef>
              <a:spcAft>
                <a:spcPts val="0"/>
              </a:spcAft>
              <a:buSzPts val="1200"/>
              <a:buFont typeface="+mj-lt"/>
              <a:buAutoNum type="arabicPeriod"/>
              <a:tabLst>
                <a:tab pos="304800" algn="l"/>
              </a:tabLst>
            </a:pPr>
            <a:r>
              <a:rPr lang="zh-CN" altLang="zh-CN" sz="2000" b="1" dirty="0">
                <a:latin typeface="微软雅黑" panose="020B0503020204020204" pitchFamily="34" charset="-122"/>
                <a:ea typeface="微软雅黑" panose="020B0503020204020204" pitchFamily="34" charset="-122"/>
              </a:rPr>
              <a:t>习近平：《在纪念红军长征胜利</a:t>
            </a:r>
            <a:r>
              <a:rPr lang="en-US" altLang="zh-CN" sz="2000" b="1" dirty="0">
                <a:latin typeface="微软雅黑" panose="020B0503020204020204" pitchFamily="34" charset="-122"/>
                <a:ea typeface="微软雅黑" panose="020B0503020204020204" pitchFamily="34" charset="-122"/>
              </a:rPr>
              <a:t>80</a:t>
            </a:r>
            <a:r>
              <a:rPr lang="zh-CN" altLang="zh-CN" sz="2000" b="1" dirty="0">
                <a:latin typeface="微软雅黑" panose="020B0503020204020204" pitchFamily="34" charset="-122"/>
                <a:ea typeface="微软雅黑" panose="020B0503020204020204" pitchFamily="34" charset="-122"/>
              </a:rPr>
              <a:t>周年大会上的讲话》，人民出版社</a:t>
            </a:r>
            <a:r>
              <a:rPr lang="en-US" altLang="zh-CN" sz="2000" b="1" dirty="0">
                <a:latin typeface="微软雅黑" panose="020B0503020204020204" pitchFamily="34" charset="-122"/>
                <a:ea typeface="微软雅黑" panose="020B0503020204020204" pitchFamily="34" charset="-122"/>
              </a:rPr>
              <a:t>2016</a:t>
            </a:r>
            <a:r>
              <a:rPr lang="zh-CN" altLang="zh-CN" sz="2000" b="1" dirty="0">
                <a:latin typeface="微软雅黑" panose="020B0503020204020204" pitchFamily="34" charset="-122"/>
                <a:ea typeface="微软雅黑" panose="020B0503020204020204" pitchFamily="34" charset="-122"/>
              </a:rPr>
              <a:t>年版</a:t>
            </a:r>
          </a:p>
          <a:p>
            <a:pPr marL="342900" lvl="0" indent="-342900" algn="just">
              <a:spcBef>
                <a:spcPts val="600"/>
              </a:spcBef>
              <a:spcAft>
                <a:spcPts val="0"/>
              </a:spcAft>
              <a:buSzPts val="1200"/>
              <a:buFont typeface="+mj-lt"/>
              <a:buAutoNum type="arabicPeriod"/>
              <a:tabLst>
                <a:tab pos="304800" algn="l"/>
              </a:tabLst>
            </a:pPr>
            <a:r>
              <a:rPr lang="zh-CN" altLang="zh-CN" sz="2000" b="1" dirty="0">
                <a:latin typeface="微软雅黑" panose="020B0503020204020204" pitchFamily="34" charset="-122"/>
                <a:ea typeface="微软雅黑" panose="020B0503020204020204" pitchFamily="34" charset="-122"/>
              </a:rPr>
              <a:t>习近平：《在纪念马克思诞辰</a:t>
            </a:r>
            <a:r>
              <a:rPr lang="en-US" altLang="zh-CN" sz="2000" b="1" dirty="0">
                <a:latin typeface="微软雅黑" panose="020B0503020204020204" pitchFamily="34" charset="-122"/>
                <a:ea typeface="微软雅黑" panose="020B0503020204020204" pitchFamily="34" charset="-122"/>
              </a:rPr>
              <a:t>200</a:t>
            </a:r>
            <a:r>
              <a:rPr lang="zh-CN" altLang="zh-CN" sz="2000" b="1" dirty="0">
                <a:latin typeface="微软雅黑" panose="020B0503020204020204" pitchFamily="34" charset="-122"/>
                <a:ea typeface="微软雅黑" panose="020B0503020204020204" pitchFamily="34" charset="-122"/>
              </a:rPr>
              <a:t>周年大会上的讲话》，人民出版社</a:t>
            </a:r>
            <a:r>
              <a:rPr lang="en-US" altLang="zh-CN" sz="2000" b="1" dirty="0">
                <a:latin typeface="微软雅黑" panose="020B0503020204020204" pitchFamily="34" charset="-122"/>
                <a:ea typeface="微软雅黑" panose="020B0503020204020204" pitchFamily="34" charset="-122"/>
              </a:rPr>
              <a:t>2018</a:t>
            </a:r>
            <a:r>
              <a:rPr lang="zh-CN" altLang="zh-CN" sz="2000" b="1" dirty="0">
                <a:latin typeface="微软雅黑" panose="020B0503020204020204" pitchFamily="34" charset="-122"/>
                <a:ea typeface="微软雅黑" panose="020B0503020204020204" pitchFamily="34" charset="-122"/>
              </a:rPr>
              <a:t>年版</a:t>
            </a:r>
          </a:p>
          <a:p>
            <a:pPr marL="342900" lvl="0" indent="-342900" algn="just">
              <a:spcBef>
                <a:spcPts val="600"/>
              </a:spcBef>
              <a:spcAft>
                <a:spcPts val="0"/>
              </a:spcAft>
              <a:buSzPts val="1200"/>
              <a:buFont typeface="+mj-lt"/>
              <a:buAutoNum type="arabicPeriod"/>
              <a:tabLst>
                <a:tab pos="304800" algn="l"/>
              </a:tabLst>
            </a:pPr>
            <a:r>
              <a:rPr lang="zh-CN" altLang="zh-CN" sz="2000" b="1" dirty="0">
                <a:latin typeface="微软雅黑" panose="020B0503020204020204" pitchFamily="34" charset="-122"/>
                <a:ea typeface="微软雅黑" panose="020B0503020204020204" pitchFamily="34" charset="-122"/>
              </a:rPr>
              <a:t>习近平：《在庆祝中国共产党成立</a:t>
            </a:r>
            <a:r>
              <a:rPr lang="en-US" altLang="zh-CN" sz="2000" b="1" dirty="0">
                <a:latin typeface="微软雅黑" panose="020B0503020204020204" pitchFamily="34" charset="-122"/>
                <a:ea typeface="微软雅黑" panose="020B0503020204020204" pitchFamily="34" charset="-122"/>
              </a:rPr>
              <a:t>100</a:t>
            </a:r>
            <a:r>
              <a:rPr lang="zh-CN" altLang="zh-CN" sz="2000" b="1" dirty="0">
                <a:latin typeface="微软雅黑" panose="020B0503020204020204" pitchFamily="34" charset="-122"/>
                <a:ea typeface="微软雅黑" panose="020B0503020204020204" pitchFamily="34" charset="-122"/>
              </a:rPr>
              <a:t>周年大会上的讲话》，来源：新华网</a:t>
            </a:r>
          </a:p>
        </p:txBody>
      </p:sp>
    </p:spTree>
    <p:extLst>
      <p:ext uri="{BB962C8B-B14F-4D97-AF65-F5344CB8AC3E}">
        <p14:creationId xmlns:p14="http://schemas.microsoft.com/office/powerpoint/2010/main" xmlns="" val="32115236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BCDEAE8A-ABA9-4C52-AD98-86801AADF51B}"/>
              </a:ext>
            </a:extLst>
          </p:cNvPr>
          <p:cNvPicPr>
            <a:picLocks noChangeAspect="1"/>
          </p:cNvPicPr>
          <p:nvPr/>
        </p:nvPicPr>
        <p:blipFill>
          <a:blip r:embed="rId2"/>
          <a:stretch>
            <a:fillRect/>
          </a:stretch>
        </p:blipFill>
        <p:spPr>
          <a:xfrm>
            <a:off x="1136474" y="2834588"/>
            <a:ext cx="9919052" cy="1188823"/>
          </a:xfrm>
          <a:prstGeom prst="rect">
            <a:avLst/>
          </a:prstGeom>
        </p:spPr>
      </p:pic>
    </p:spTree>
    <p:extLst>
      <p:ext uri="{BB962C8B-B14F-4D97-AF65-F5344CB8AC3E}">
        <p14:creationId xmlns:p14="http://schemas.microsoft.com/office/powerpoint/2010/main" xmlns="" val="41631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xmlns="" id="{7D10DD32-47E9-4EB5-8652-7310C96919A4}"/>
              </a:ext>
            </a:extLst>
          </p:cNvPr>
          <p:cNvSpPr>
            <a:spLocks noChangeArrowheads="1"/>
          </p:cNvSpPr>
          <p:nvPr/>
        </p:nvSpPr>
        <p:spPr bwMode="auto">
          <a:xfrm>
            <a:off x="1163358" y="1366892"/>
            <a:ext cx="3132909" cy="905692"/>
          </a:xfrm>
          <a:prstGeom prst="ellipse">
            <a:avLst/>
          </a:prstGeom>
          <a:solidFill>
            <a:srgbClr val="FFC00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r>
              <a:rPr lang="zh-CN" altLang="en-US" sz="4000" b="1" dirty="0">
                <a:ea typeface="楷体_GB2312" pitchFamily="1" charset="-122"/>
              </a:rPr>
              <a:t>实践性</a:t>
            </a:r>
          </a:p>
        </p:txBody>
      </p:sp>
      <p:sp>
        <p:nvSpPr>
          <p:cNvPr id="3" name="文本框 2">
            <a:extLst>
              <a:ext uri="{FF2B5EF4-FFF2-40B4-BE49-F238E27FC236}">
                <a16:creationId xmlns:a16="http://schemas.microsoft.com/office/drawing/2014/main" xmlns="" id="{7298CD1C-2680-4748-A1DB-BA306751B95B}"/>
              </a:ext>
            </a:extLst>
          </p:cNvPr>
          <p:cNvSpPr txBox="1"/>
          <p:nvPr/>
        </p:nvSpPr>
        <p:spPr>
          <a:xfrm>
            <a:off x="640080" y="3004457"/>
            <a:ext cx="4467497" cy="3046988"/>
          </a:xfrm>
          <a:prstGeom prst="rect">
            <a:avLst/>
          </a:prstGeom>
          <a:noFill/>
        </p:spPr>
        <p:txBody>
          <a:bodyPr wrap="square" rtlCol="0">
            <a:spAutoFit/>
          </a:bodyPr>
          <a:lstStyle/>
          <a:p>
            <a:r>
              <a:rPr lang="zh-CN" altLang="en-US" sz="3200" b="1" dirty="0">
                <a:solidFill>
                  <a:srgbClr val="0000FF"/>
                </a:solidFill>
                <a:latin typeface="微软雅黑" panose="020B0503020204020204" pitchFamily="34" charset="-122"/>
                <a:ea typeface="微软雅黑" panose="020B0503020204020204" pitchFamily="34" charset="-122"/>
              </a:rPr>
              <a:t>   作为一定社会实践的产物，理想是处在特定历史条件下的人们对社会之间活动理性认识的结果。理想的产生、发展与实现都离不开实践。</a:t>
            </a:r>
          </a:p>
        </p:txBody>
      </p:sp>
      <p:sp>
        <p:nvSpPr>
          <p:cNvPr id="4" name="AutoShape 5">
            <a:extLst>
              <a:ext uri="{FF2B5EF4-FFF2-40B4-BE49-F238E27FC236}">
                <a16:creationId xmlns:a16="http://schemas.microsoft.com/office/drawing/2014/main" xmlns="" id="{3987D784-17A3-42DA-B57D-82454261AF87}"/>
              </a:ext>
            </a:extLst>
          </p:cNvPr>
          <p:cNvSpPr/>
          <p:nvPr/>
        </p:nvSpPr>
        <p:spPr bwMode="auto">
          <a:xfrm>
            <a:off x="7358743" y="3597275"/>
            <a:ext cx="2819400" cy="2651125"/>
          </a:xfrm>
          <a:prstGeom prst="accentBorderCallout2">
            <a:avLst>
              <a:gd name="adj1" fmla="val 4546"/>
              <a:gd name="adj2" fmla="val -2704"/>
              <a:gd name="adj3" fmla="val 4546"/>
              <a:gd name="adj4" fmla="val -30347"/>
              <a:gd name="adj5" fmla="val -84570"/>
              <a:gd name="adj6" fmla="val -85789"/>
            </a:avLst>
          </a:prstGeom>
          <a:solidFill>
            <a:srgbClr val="FFCC99"/>
          </a:solidFill>
          <a:ln w="9525">
            <a:solidFill>
              <a:schemeClr val="tx1"/>
            </a:solidFill>
            <a:miter lim="800000"/>
          </a:ln>
        </p:spPr>
        <p:txBody>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endParaRPr lang="en-US" altLang="zh-CN" sz="2800" b="1" dirty="0">
              <a:latin typeface="楷体_GB2312" pitchFamily="1" charset="-122"/>
              <a:ea typeface="楷体_GB2312" pitchFamily="1" charset="-122"/>
            </a:endParaRPr>
          </a:p>
          <a:p>
            <a:pPr algn="ctr"/>
            <a:r>
              <a:rPr lang="zh-CN" altLang="en-US" sz="2800" b="1" dirty="0">
                <a:latin typeface="楷体_GB2312" pitchFamily="1" charset="-122"/>
                <a:ea typeface="楷体_GB2312" pitchFamily="1" charset="-122"/>
              </a:rPr>
              <a:t>理想</a:t>
            </a:r>
            <a:r>
              <a:rPr lang="en-US" altLang="zh-CN" sz="2800" b="1" dirty="0">
                <a:latin typeface="楷体_GB2312" pitchFamily="1" charset="-122"/>
                <a:ea typeface="楷体_GB2312" pitchFamily="1" charset="-122"/>
              </a:rPr>
              <a:t>VS</a:t>
            </a:r>
            <a:r>
              <a:rPr lang="zh-CN" altLang="en-US" sz="2800" b="1" dirty="0">
                <a:latin typeface="楷体_GB2312" pitchFamily="1" charset="-122"/>
                <a:ea typeface="楷体_GB2312" pitchFamily="1" charset="-122"/>
              </a:rPr>
              <a:t>空想</a:t>
            </a:r>
            <a:endParaRPr lang="zh-CN" altLang="en-US" sz="2800" b="1" dirty="0">
              <a:solidFill>
                <a:srgbClr val="FF6600"/>
              </a:solidFill>
              <a:latin typeface="楷体_GB2312" pitchFamily="1" charset="-122"/>
              <a:ea typeface="楷体_GB2312" pitchFamily="1" charset="-122"/>
            </a:endParaRPr>
          </a:p>
          <a:p>
            <a:pPr algn="ctr"/>
            <a:endParaRPr lang="en-US" altLang="zh-CN" sz="2800" b="1" dirty="0">
              <a:solidFill>
                <a:srgbClr val="FF0000"/>
              </a:solidFill>
              <a:latin typeface="楷体_GB2312" pitchFamily="1" charset="-122"/>
              <a:ea typeface="楷体_GB2312" pitchFamily="1" charset="-122"/>
            </a:endParaRPr>
          </a:p>
          <a:p>
            <a:pPr algn="ctr"/>
            <a:r>
              <a:rPr lang="zh-CN" altLang="en-US" sz="2800" b="1" dirty="0">
                <a:solidFill>
                  <a:srgbClr val="FF0000"/>
                </a:solidFill>
                <a:latin typeface="楷体_GB2312" pitchFamily="1" charset="-122"/>
                <a:ea typeface="楷体_GB2312" pitchFamily="1" charset="-122"/>
              </a:rPr>
              <a:t>如：制造永动机</a:t>
            </a:r>
          </a:p>
          <a:p>
            <a:pPr algn="ctr"/>
            <a:r>
              <a:rPr lang="zh-CN" altLang="en-US" sz="2800" b="1" dirty="0">
                <a:latin typeface="楷体_GB2312" pitchFamily="1" charset="-122"/>
                <a:ea typeface="楷体_GB2312" pitchFamily="1" charset="-122"/>
              </a:rPr>
              <a:t> </a:t>
            </a:r>
          </a:p>
        </p:txBody>
      </p:sp>
      <p:sp>
        <p:nvSpPr>
          <p:cNvPr id="5" name="Rectangle 8">
            <a:extLst>
              <a:ext uri="{FF2B5EF4-FFF2-40B4-BE49-F238E27FC236}">
                <a16:creationId xmlns:a16="http://schemas.microsoft.com/office/drawing/2014/main" xmlns="" id="{5C609DBA-A27B-4261-BC68-E1544E8B7DE7}"/>
              </a:ext>
            </a:extLst>
          </p:cNvPr>
          <p:cNvSpPr>
            <a:spLocks noChangeArrowheads="1"/>
          </p:cNvSpPr>
          <p:nvPr/>
        </p:nvSpPr>
        <p:spPr bwMode="auto">
          <a:xfrm>
            <a:off x="6048103" y="2449285"/>
            <a:ext cx="556913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1" lang="zh-CN" altLang="en-US" sz="2800" b="1" dirty="0">
                <a:solidFill>
                  <a:srgbClr val="0000FF"/>
                </a:solidFill>
                <a:latin typeface="Times New Roman" panose="02020603050405020304" pitchFamily="18" charset="0"/>
                <a:ea typeface="宋体" panose="02010600030101010101" pitchFamily="2" charset="-122"/>
              </a:rPr>
              <a:t>空想</a:t>
            </a:r>
            <a:r>
              <a:rPr kumimoji="1" lang="zh-CN" altLang="en-US" sz="2800" b="1" dirty="0">
                <a:solidFill>
                  <a:srgbClr val="FF3399"/>
                </a:solidFill>
                <a:latin typeface="Times New Roman" panose="02020603050405020304" pitchFamily="18" charset="0"/>
                <a:ea typeface="宋体" panose="02010600030101010101" pitchFamily="2" charset="-122"/>
              </a:rPr>
              <a:t>：脱离实际，违背客观，永远不可能实现的主观臆想。</a:t>
            </a:r>
          </a:p>
        </p:txBody>
      </p:sp>
      <p:sp>
        <p:nvSpPr>
          <p:cNvPr id="6" name="Rectangle 7">
            <a:extLst>
              <a:ext uri="{FF2B5EF4-FFF2-40B4-BE49-F238E27FC236}">
                <a16:creationId xmlns:a16="http://schemas.microsoft.com/office/drawing/2014/main" xmlns="" id="{E1377522-05ED-4E95-B466-0C4B1E1AC172}"/>
              </a:ext>
            </a:extLst>
          </p:cNvPr>
          <p:cNvSpPr>
            <a:spLocks noChangeArrowheads="1"/>
          </p:cNvSpPr>
          <p:nvPr/>
        </p:nvSpPr>
        <p:spPr bwMode="auto">
          <a:xfrm>
            <a:off x="5551714" y="1319350"/>
            <a:ext cx="5397139"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spcBef>
                <a:spcPct val="20000"/>
              </a:spcBef>
            </a:pPr>
            <a:r>
              <a:rPr kumimoji="1" lang="zh-CN" altLang="en-US" sz="2800" b="1" dirty="0">
                <a:solidFill>
                  <a:srgbClr val="0000FF"/>
                </a:solidFill>
                <a:latin typeface="Times New Roman" panose="02020603050405020304" pitchFamily="18" charset="0"/>
                <a:ea typeface="宋体" panose="02010600030101010101" pitchFamily="2" charset="-122"/>
              </a:rPr>
              <a:t>理想</a:t>
            </a:r>
            <a:r>
              <a:rPr kumimoji="1" lang="zh-CN" altLang="en-US" sz="2800" b="1" dirty="0">
                <a:solidFill>
                  <a:srgbClr val="FF3399"/>
                </a:solidFill>
                <a:latin typeface="Times New Roman" panose="02020603050405020304" pitchFamily="18" charset="0"/>
                <a:ea typeface="宋体" panose="02010600030101010101" pitchFamily="2" charset="-122"/>
              </a:rPr>
              <a:t>：立足于现实基础之上，经过努力可能实现的志向和抱负。</a:t>
            </a:r>
          </a:p>
        </p:txBody>
      </p:sp>
    </p:spTree>
    <p:extLst>
      <p:ext uri="{BB962C8B-B14F-4D97-AF65-F5344CB8AC3E}">
        <p14:creationId xmlns:p14="http://schemas.microsoft.com/office/powerpoint/2010/main" xmlns="" val="11666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
            <a:extLst>
              <a:ext uri="{FF2B5EF4-FFF2-40B4-BE49-F238E27FC236}">
                <a16:creationId xmlns:a16="http://schemas.microsoft.com/office/drawing/2014/main" xmlns="" id="{75EE272C-2150-42FD-8533-4D8BDF7FB55E}"/>
              </a:ext>
            </a:extLst>
          </p:cNvPr>
          <p:cNvSpPr>
            <a:spLocks noChangeArrowheads="1"/>
          </p:cNvSpPr>
          <p:nvPr/>
        </p:nvSpPr>
        <p:spPr bwMode="auto">
          <a:xfrm>
            <a:off x="1344433" y="1213668"/>
            <a:ext cx="3132909" cy="905692"/>
          </a:xfrm>
          <a:prstGeom prst="ellipse">
            <a:avLst/>
          </a:prstGeom>
          <a:solidFill>
            <a:srgbClr val="00B050"/>
          </a:solidFill>
          <a:ln w="9525">
            <a:noFill/>
            <a:rou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lgn="ctr"/>
            <a:r>
              <a:rPr lang="zh-CN" altLang="en-US" sz="4000" b="1" dirty="0">
                <a:ea typeface="楷体_GB2312" pitchFamily="1" charset="-122"/>
              </a:rPr>
              <a:t>时代性</a:t>
            </a:r>
          </a:p>
        </p:txBody>
      </p:sp>
      <p:sp>
        <p:nvSpPr>
          <p:cNvPr id="3" name="文本框 16387">
            <a:extLst>
              <a:ext uri="{FF2B5EF4-FFF2-40B4-BE49-F238E27FC236}">
                <a16:creationId xmlns:a16="http://schemas.microsoft.com/office/drawing/2014/main" xmlns="" id="{57D9F84D-3246-4B00-AE25-E51ECC373FE5}"/>
              </a:ext>
            </a:extLst>
          </p:cNvPr>
          <p:cNvSpPr txBox="1">
            <a:spLocks noChangeArrowheads="1"/>
          </p:cNvSpPr>
          <p:nvPr/>
        </p:nvSpPr>
        <p:spPr bwMode="auto">
          <a:xfrm>
            <a:off x="984009" y="2968093"/>
            <a:ext cx="4953000" cy="2225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r>
              <a:rPr lang="zh-CN" altLang="en-US" sz="2800" b="1" dirty="0">
                <a:solidFill>
                  <a:srgbClr val="FF0000"/>
                </a:solidFill>
              </a:rPr>
              <a:t>饥饿</a:t>
            </a:r>
            <a:r>
              <a:rPr lang="zh-CN" altLang="en-US" sz="2800" b="1" dirty="0">
                <a:solidFill>
                  <a:srgbClr val="7030A0"/>
                </a:solidFill>
              </a:rPr>
              <a:t>的年代，</a:t>
            </a:r>
            <a:r>
              <a:rPr lang="zh-CN" altLang="en-US" sz="2800" b="1" dirty="0">
                <a:solidFill>
                  <a:srgbClr val="FF0000"/>
                </a:solidFill>
              </a:rPr>
              <a:t>理想</a:t>
            </a:r>
            <a:r>
              <a:rPr lang="zh-CN" altLang="en-US" sz="2800" b="1" dirty="0">
                <a:solidFill>
                  <a:srgbClr val="7030A0"/>
                </a:solidFill>
              </a:rPr>
              <a:t>是</a:t>
            </a:r>
            <a:r>
              <a:rPr lang="zh-CN" altLang="en-US" sz="2800" b="1" dirty="0">
                <a:solidFill>
                  <a:srgbClr val="FF0000"/>
                </a:solidFill>
              </a:rPr>
              <a:t>温饱</a:t>
            </a:r>
            <a:r>
              <a:rPr lang="zh-CN" altLang="en-US" sz="2800" b="1" dirty="0">
                <a:solidFill>
                  <a:srgbClr val="7030A0"/>
                </a:solidFill>
              </a:rPr>
              <a:t>；</a:t>
            </a:r>
          </a:p>
          <a:p>
            <a:r>
              <a:rPr lang="zh-CN" altLang="en-US" sz="2800" b="1" dirty="0">
                <a:solidFill>
                  <a:srgbClr val="FF0000"/>
                </a:solidFill>
              </a:rPr>
              <a:t>温饱</a:t>
            </a:r>
            <a:r>
              <a:rPr lang="zh-CN" altLang="en-US" sz="2800" b="1" dirty="0">
                <a:solidFill>
                  <a:srgbClr val="7030A0"/>
                </a:solidFill>
              </a:rPr>
              <a:t>的年代，</a:t>
            </a:r>
            <a:r>
              <a:rPr lang="zh-CN" altLang="en-US" sz="2800" b="1" dirty="0">
                <a:solidFill>
                  <a:srgbClr val="FF0000"/>
                </a:solidFill>
              </a:rPr>
              <a:t>理想</a:t>
            </a:r>
            <a:r>
              <a:rPr lang="zh-CN" altLang="en-US" sz="2800" b="1" dirty="0">
                <a:solidFill>
                  <a:srgbClr val="7030A0"/>
                </a:solidFill>
              </a:rPr>
              <a:t>是</a:t>
            </a:r>
            <a:r>
              <a:rPr lang="zh-CN" altLang="en-US" sz="2800" b="1" dirty="0">
                <a:solidFill>
                  <a:srgbClr val="FF0000"/>
                </a:solidFill>
              </a:rPr>
              <a:t>文明</a:t>
            </a:r>
            <a:r>
              <a:rPr lang="zh-CN" altLang="en-US" sz="2800" b="1" dirty="0">
                <a:solidFill>
                  <a:srgbClr val="7030A0"/>
                </a:solidFill>
              </a:rPr>
              <a:t>；</a:t>
            </a:r>
          </a:p>
          <a:p>
            <a:r>
              <a:rPr lang="zh-CN" altLang="en-US" sz="2800" b="1" dirty="0">
                <a:solidFill>
                  <a:srgbClr val="FF0000"/>
                </a:solidFill>
              </a:rPr>
              <a:t>离乱</a:t>
            </a:r>
            <a:r>
              <a:rPr lang="zh-CN" altLang="en-US" sz="2800" b="1" dirty="0">
                <a:solidFill>
                  <a:srgbClr val="7030A0"/>
                </a:solidFill>
              </a:rPr>
              <a:t>的年代，</a:t>
            </a:r>
            <a:r>
              <a:rPr lang="zh-CN" altLang="en-US" sz="2800" b="1" dirty="0">
                <a:solidFill>
                  <a:srgbClr val="FF0000"/>
                </a:solidFill>
              </a:rPr>
              <a:t>理想</a:t>
            </a:r>
            <a:r>
              <a:rPr lang="zh-CN" altLang="en-US" sz="2800" b="1" dirty="0">
                <a:solidFill>
                  <a:srgbClr val="7030A0"/>
                </a:solidFill>
              </a:rPr>
              <a:t>是</a:t>
            </a:r>
            <a:r>
              <a:rPr lang="zh-CN" altLang="en-US" sz="2800" b="1" dirty="0">
                <a:solidFill>
                  <a:srgbClr val="FF0000"/>
                </a:solidFill>
              </a:rPr>
              <a:t>安定</a:t>
            </a:r>
            <a:r>
              <a:rPr lang="zh-CN" altLang="en-US" sz="2800" b="1" dirty="0">
                <a:solidFill>
                  <a:srgbClr val="7030A0"/>
                </a:solidFill>
              </a:rPr>
              <a:t>；</a:t>
            </a:r>
          </a:p>
          <a:p>
            <a:r>
              <a:rPr lang="zh-CN" altLang="en-US" sz="2800" b="1" dirty="0">
                <a:solidFill>
                  <a:srgbClr val="FF0000"/>
                </a:solidFill>
              </a:rPr>
              <a:t>安定</a:t>
            </a:r>
            <a:r>
              <a:rPr lang="zh-CN" altLang="en-US" sz="2800" b="1" dirty="0">
                <a:solidFill>
                  <a:srgbClr val="7030A0"/>
                </a:solidFill>
              </a:rPr>
              <a:t>的年代，</a:t>
            </a:r>
            <a:r>
              <a:rPr lang="zh-CN" altLang="en-US" sz="2800" b="1" dirty="0">
                <a:solidFill>
                  <a:srgbClr val="FF0000"/>
                </a:solidFill>
              </a:rPr>
              <a:t>理想</a:t>
            </a:r>
            <a:r>
              <a:rPr lang="zh-CN" altLang="en-US" sz="2800" b="1" dirty="0">
                <a:solidFill>
                  <a:srgbClr val="7030A0"/>
                </a:solidFill>
              </a:rPr>
              <a:t>是</a:t>
            </a:r>
            <a:r>
              <a:rPr lang="zh-CN" altLang="en-US" sz="2800" b="1" dirty="0">
                <a:solidFill>
                  <a:srgbClr val="FF0000"/>
                </a:solidFill>
              </a:rPr>
              <a:t>繁荣</a:t>
            </a:r>
            <a:r>
              <a:rPr lang="zh-CN" altLang="en-US" sz="2800" b="1" dirty="0">
                <a:solidFill>
                  <a:srgbClr val="7030A0"/>
                </a:solidFill>
              </a:rPr>
              <a:t>。</a:t>
            </a:r>
          </a:p>
          <a:p>
            <a:pPr lvl="2"/>
            <a:r>
              <a:rPr lang="en-US" altLang="zh-CN" sz="2800" b="1" dirty="0">
                <a:solidFill>
                  <a:srgbClr val="7030A0"/>
                </a:solidFill>
              </a:rPr>
              <a:t>--------</a:t>
            </a:r>
            <a:r>
              <a:rPr lang="zh-CN" altLang="en-US" sz="2800" b="1" dirty="0">
                <a:solidFill>
                  <a:srgbClr val="7030A0"/>
                </a:solidFill>
              </a:rPr>
              <a:t>流沙河</a:t>
            </a:r>
            <a:endParaRPr lang="zh-CN" altLang="en-US" sz="2800" dirty="0"/>
          </a:p>
        </p:txBody>
      </p:sp>
      <p:pic>
        <p:nvPicPr>
          <p:cNvPr id="4" name="图片 3">
            <a:extLst>
              <a:ext uri="{FF2B5EF4-FFF2-40B4-BE49-F238E27FC236}">
                <a16:creationId xmlns:a16="http://schemas.microsoft.com/office/drawing/2014/main" xmlns="" id="{4B1E6F2D-49BB-41FE-ACC6-2A62ED85C42F}"/>
              </a:ext>
            </a:extLst>
          </p:cNvPr>
          <p:cNvPicPr>
            <a:picLocks noChangeAspect="1"/>
          </p:cNvPicPr>
          <p:nvPr/>
        </p:nvPicPr>
        <p:blipFill>
          <a:blip r:embed="rId2"/>
          <a:stretch>
            <a:fillRect/>
          </a:stretch>
        </p:blipFill>
        <p:spPr>
          <a:xfrm>
            <a:off x="7080117" y="1213668"/>
            <a:ext cx="3938357" cy="2645893"/>
          </a:xfrm>
          <a:prstGeom prst="rect">
            <a:avLst/>
          </a:prstGeom>
        </p:spPr>
      </p:pic>
      <p:pic>
        <p:nvPicPr>
          <p:cNvPr id="5" name="图片 4">
            <a:extLst>
              <a:ext uri="{FF2B5EF4-FFF2-40B4-BE49-F238E27FC236}">
                <a16:creationId xmlns:a16="http://schemas.microsoft.com/office/drawing/2014/main" xmlns="" id="{BF59095C-2FFC-4272-BBA0-FC974092204E}"/>
              </a:ext>
            </a:extLst>
          </p:cNvPr>
          <p:cNvPicPr>
            <a:picLocks noChangeAspect="1"/>
          </p:cNvPicPr>
          <p:nvPr/>
        </p:nvPicPr>
        <p:blipFill>
          <a:blip r:embed="rId3"/>
          <a:stretch>
            <a:fillRect/>
          </a:stretch>
        </p:blipFill>
        <p:spPr>
          <a:xfrm>
            <a:off x="6957816" y="4407343"/>
            <a:ext cx="3968840" cy="1767993"/>
          </a:xfrm>
          <a:prstGeom prst="rect">
            <a:avLst/>
          </a:prstGeom>
        </p:spPr>
      </p:pic>
      <p:sp>
        <p:nvSpPr>
          <p:cNvPr id="6" name="Rectangle 8">
            <a:extLst>
              <a:ext uri="{FF2B5EF4-FFF2-40B4-BE49-F238E27FC236}">
                <a16:creationId xmlns:a16="http://schemas.microsoft.com/office/drawing/2014/main" xmlns="" id="{67481EE2-3431-47AC-9E5C-69F86AEFF913}"/>
              </a:ext>
            </a:extLst>
          </p:cNvPr>
          <p:cNvSpPr>
            <a:spLocks noChangeArrowheads="1"/>
          </p:cNvSpPr>
          <p:nvPr/>
        </p:nvSpPr>
        <p:spPr bwMode="auto">
          <a:xfrm>
            <a:off x="7029996" y="4478140"/>
            <a:ext cx="4038600" cy="2123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黑体" panose="02010609060101010101" pitchFamily="49" charset="-122"/>
              </a:defRPr>
            </a:lvl1pPr>
            <a:lvl2pPr>
              <a:defRPr sz="2000">
                <a:solidFill>
                  <a:schemeClr val="tx1"/>
                </a:solidFill>
                <a:latin typeface="Arial" panose="020B0604020202020204" pitchFamily="34" charset="0"/>
                <a:ea typeface="黑体" panose="02010609060101010101" pitchFamily="49" charset="-122"/>
              </a:defRPr>
            </a:lvl2pPr>
            <a:lvl3pPr>
              <a:defRPr sz="2000">
                <a:solidFill>
                  <a:schemeClr val="tx1"/>
                </a:solidFill>
                <a:latin typeface="Arial" panose="020B0604020202020204" pitchFamily="34" charset="0"/>
                <a:ea typeface="黑体" panose="02010609060101010101" pitchFamily="49" charset="-122"/>
              </a:defRPr>
            </a:lvl3pPr>
            <a:lvl4pPr>
              <a:defRPr sz="2000">
                <a:solidFill>
                  <a:schemeClr val="tx1"/>
                </a:solidFill>
                <a:latin typeface="Arial" panose="020B0604020202020204" pitchFamily="34" charset="0"/>
                <a:ea typeface="黑体" panose="02010609060101010101" pitchFamily="49" charset="-122"/>
              </a:defRPr>
            </a:lvl4pPr>
            <a:lvl5pPr>
              <a:defRPr sz="2000">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sz="2000">
                <a:solidFill>
                  <a:schemeClr val="tx1"/>
                </a:solidFill>
                <a:latin typeface="Arial" panose="020B0604020202020204" pitchFamily="34" charset="0"/>
                <a:ea typeface="黑体" panose="02010609060101010101" pitchFamily="49" charset="-122"/>
              </a:defRPr>
            </a:lvl9pPr>
          </a:lstStyle>
          <a:p>
            <a:pPr>
              <a:spcBef>
                <a:spcPct val="50000"/>
              </a:spcBef>
            </a:pPr>
            <a:r>
              <a:rPr lang="zh-CN" altLang="en-US" sz="2400" dirty="0"/>
              <a:t>      中国梦是人民的梦</a:t>
            </a:r>
            <a:r>
              <a:rPr lang="en-US" altLang="zh-CN" sz="2400" dirty="0"/>
              <a:t>——</a:t>
            </a:r>
            <a:r>
              <a:rPr lang="zh-CN" altLang="en-US" sz="2400" dirty="0"/>
              <a:t>实现中华民族伟大复兴，就是中华民族近代以来最伟大的梦想。 </a:t>
            </a:r>
          </a:p>
          <a:p>
            <a:pPr>
              <a:spcBef>
                <a:spcPct val="50000"/>
              </a:spcBef>
            </a:pPr>
            <a:endParaRPr lang="en-US" altLang="zh-CN" sz="2400" dirty="0"/>
          </a:p>
        </p:txBody>
      </p:sp>
    </p:spTree>
    <p:extLst>
      <p:ext uri="{BB962C8B-B14F-4D97-AF65-F5344CB8AC3E}">
        <p14:creationId xmlns:p14="http://schemas.microsoft.com/office/powerpoint/2010/main" xmlns="" val="38751374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4185</Words>
  <Application>Microsoft Office PowerPoint</Application>
  <PresentationFormat>自定义</PresentationFormat>
  <Paragraphs>294</Paragraphs>
  <Slides>72</Slides>
  <Notes>0</Notes>
  <HiddenSlides>0</HiddenSlides>
  <MMClips>2</MMClips>
  <ScaleCrop>false</ScaleCrop>
  <HeadingPairs>
    <vt:vector size="4" baseType="variant">
      <vt:variant>
        <vt:lpstr>主题</vt:lpstr>
      </vt:variant>
      <vt:variant>
        <vt:i4>1</vt:i4>
      </vt:variant>
      <vt:variant>
        <vt:lpstr>幻灯片标题</vt:lpstr>
      </vt:variant>
      <vt:variant>
        <vt:i4>72</vt:i4>
      </vt:variant>
    </vt:vector>
  </HeadingPairs>
  <TitlesOfParts>
    <vt:vector size="7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lenovo</cp:lastModifiedBy>
  <cp:revision>12</cp:revision>
  <dcterms:created xsi:type="dcterms:W3CDTF">2021-08-19T01:01:52Z</dcterms:created>
  <dcterms:modified xsi:type="dcterms:W3CDTF">2022-09-25T00:46:33Z</dcterms:modified>
</cp:coreProperties>
</file>